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27" r:id="rId1"/>
  </p:sldMasterIdLst>
  <p:notesMasterIdLst>
    <p:notesMasterId r:id="rId14"/>
  </p:notesMasterIdLst>
  <p:sldIdLst>
    <p:sldId id="256" r:id="rId2"/>
    <p:sldId id="257" r:id="rId3"/>
    <p:sldId id="269" r:id="rId4"/>
    <p:sldId id="271" r:id="rId5"/>
    <p:sldId id="258" r:id="rId6"/>
    <p:sldId id="262" r:id="rId7"/>
    <p:sldId id="263" r:id="rId8"/>
    <p:sldId id="261" r:id="rId9"/>
    <p:sldId id="266" r:id="rId10"/>
    <p:sldId id="270" r:id="rId11"/>
    <p:sldId id="268" r:id="rId12"/>
    <p:sldId id="272" r:id="rId13"/>
  </p:sldIdLst>
  <p:sldSz cx="14630400" cy="8229600"/>
  <p:notesSz cx="8229600" cy="14630400"/>
  <p:embeddedFontLst>
    <p:embeddedFont>
      <p:font typeface="Gill Sans Ultra Bold" panose="020B0A02020104020203" pitchFamily="34" charset="0"/>
      <p:regular r:id="rId15"/>
    </p:embeddedFont>
    <p:embeddedFont>
      <p:font typeface="Prata" panose="020B0604020202020204" charset="0"/>
      <p:regular r:id="rId16"/>
    </p:embeddedFont>
    <p:embeddedFont>
      <p:font typeface="Raleway" pitchFamily="2"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092"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137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A96B9-6D08-E66C-E23E-0EE368597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F0A6B-5765-8A02-7ECF-BF91D6CD4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6961E2-DF48-FC35-E677-FAE46565C4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4E1307-B1C0-1927-308C-7F99C740840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69842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57117-B8E9-E3C6-5B2B-F9814C909B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D7F61-A7B1-3C51-E329-5064948033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1544E-8635-76BD-FDED-B69ED5F365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23B810-EED4-568C-6D50-7DA2A69F0788}"/>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896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E66B4-D3A9-ADE4-190A-BA63D19C2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9CE7B-2C71-42CE-98F2-8E1841BBB0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3F610B-C564-25DE-268B-3D194B984F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2D4871-EAFB-F436-99A8-B54F9948878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457540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45707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961340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604183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038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881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14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069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958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591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048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0034287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92530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6736163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655428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7305283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1064336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623198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37942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11/19/2024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031648647"/>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479846" y="2575322"/>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F2E782"/>
                </a:solidFill>
                <a:latin typeface="Prata" pitchFamily="34" charset="0"/>
                <a:ea typeface="Prata" pitchFamily="34" charset="-122"/>
                <a:cs typeface="Prata" pitchFamily="34" charset="-120"/>
              </a:rPr>
              <a:t>Presentasi</a:t>
            </a:r>
            <a:endParaRPr lang="en-US" sz="4450" dirty="0"/>
          </a:p>
        </p:txBody>
      </p:sp>
      <p:sp>
        <p:nvSpPr>
          <p:cNvPr id="3" name="Text 1"/>
          <p:cNvSpPr/>
          <p:nvPr/>
        </p:nvSpPr>
        <p:spPr>
          <a:xfrm>
            <a:off x="1706880" y="3588161"/>
            <a:ext cx="1121652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"ILMU PENGETAHUAN DALAM ISLAM"</a:t>
            </a:r>
            <a:endParaRPr lang="en-US" sz="4450" dirty="0"/>
          </a:p>
        </p:txBody>
      </p:sp>
      <p:sp>
        <p:nvSpPr>
          <p:cNvPr id="4" name="Text 2"/>
          <p:cNvSpPr/>
          <p:nvPr/>
        </p:nvSpPr>
        <p:spPr>
          <a:xfrm>
            <a:off x="793790" y="4673203"/>
            <a:ext cx="13042821" cy="618054"/>
          </a:xfrm>
          <a:prstGeom prst="rect">
            <a:avLst/>
          </a:prstGeom>
          <a:noFill/>
          <a:ln/>
        </p:spPr>
        <p:txBody>
          <a:bodyPr wrap="none" lIns="0" tIns="0" rIns="0" bIns="0" rtlCol="0" anchor="t"/>
          <a:lstStyle/>
          <a:p>
            <a:pPr marL="0" indent="0" algn="ctr">
              <a:lnSpc>
                <a:spcPts val="2850"/>
              </a:lnSpc>
              <a:buNone/>
            </a:pPr>
            <a:r>
              <a:rPr lang="en-US" sz="2800" dirty="0">
                <a:solidFill>
                  <a:srgbClr val="CFCBBF"/>
                </a:solidFill>
                <a:latin typeface="Raleway" pitchFamily="34" charset="0"/>
                <a:ea typeface="Raleway" pitchFamily="34" charset="-122"/>
                <a:cs typeface="Raleway" pitchFamily="34" charset="-120"/>
              </a:rPr>
              <a:t>Dosen Pengampu : ADE NAWAWI, S.Pd.I., M.AG</a:t>
            </a:r>
            <a:r>
              <a:rPr lang="en-US" dirty="0">
                <a:solidFill>
                  <a:srgbClr val="CFCBBF"/>
                </a:solidFill>
                <a:latin typeface="Raleway" pitchFamily="34" charset="0"/>
                <a:ea typeface="Raleway" pitchFamily="34" charset="-122"/>
                <a:cs typeface="Raleway" pitchFamily="34" charset="-120"/>
              </a:rPr>
              <a:t>.</a:t>
            </a:r>
            <a:endParaRPr lang="en-US" dirty="0"/>
          </a:p>
        </p:txBody>
      </p:sp>
      <p:sp>
        <p:nvSpPr>
          <p:cNvPr id="5" name="Text 3"/>
          <p:cNvSpPr/>
          <p:nvPr/>
        </p:nvSpPr>
        <p:spPr>
          <a:xfrm>
            <a:off x="793790" y="5291257"/>
            <a:ext cx="130428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5" name="Picture 14" descr="Flower Gummy Monsters">
            <a:extLst>
              <a:ext uri="{FF2B5EF4-FFF2-40B4-BE49-F238E27FC236}">
                <a16:creationId xmlns:a16="http://schemas.microsoft.com/office/drawing/2014/main" id="{F665B194-66DE-829C-5654-A1F7200F831A}"/>
              </a:ext>
            </a:extLst>
          </p:cNvPr>
          <p:cNvPicPr>
            <a:picLocks noChangeAspect="1"/>
          </p:cNvPicPr>
          <p:nvPr/>
        </p:nvPicPr>
        <p:blipFill>
          <a:blip r:embed="rId3"/>
          <a:stretch>
            <a:fillRect/>
          </a:stretch>
        </p:blipFill>
        <p:spPr>
          <a:xfrm>
            <a:off x="-477798" y="6272214"/>
            <a:ext cx="2543175" cy="2543175"/>
          </a:xfrm>
          <a:prstGeom prst="rect">
            <a:avLst/>
          </a:prstGeom>
        </p:spPr>
      </p:pic>
      <p:pic>
        <p:nvPicPr>
          <p:cNvPr id="19" name="Picture 18" descr="Bye Pusheen">
            <a:extLst>
              <a:ext uri="{FF2B5EF4-FFF2-40B4-BE49-F238E27FC236}">
                <a16:creationId xmlns:a16="http://schemas.microsoft.com/office/drawing/2014/main" id="{8FCDE082-D120-79CA-C25E-872202328B21}"/>
              </a:ext>
            </a:extLst>
          </p:cNvPr>
          <p:cNvPicPr>
            <a:picLocks noChangeAspect="1"/>
          </p:cNvPicPr>
          <p:nvPr/>
        </p:nvPicPr>
        <p:blipFill>
          <a:blip r:embed="rId4"/>
          <a:stretch>
            <a:fillRect/>
          </a:stretch>
        </p:blipFill>
        <p:spPr>
          <a:xfrm>
            <a:off x="11380351" y="-525899"/>
            <a:ext cx="3810000" cy="3810000"/>
          </a:xfrm>
          <a:prstGeom prst="rect">
            <a:avLst/>
          </a:prstGeom>
        </p:spPr>
      </p:pic>
      <p:pic>
        <p:nvPicPr>
          <p:cNvPr id="21" name="Picture 20" descr="Unicorn Gummy Monsters">
            <a:extLst>
              <a:ext uri="{FF2B5EF4-FFF2-40B4-BE49-F238E27FC236}">
                <a16:creationId xmlns:a16="http://schemas.microsoft.com/office/drawing/2014/main" id="{EEB51B08-2A94-86D4-C632-B3FC552E28CC}"/>
              </a:ext>
            </a:extLst>
          </p:cNvPr>
          <p:cNvPicPr>
            <a:picLocks noChangeAspect="1"/>
          </p:cNvPicPr>
          <p:nvPr/>
        </p:nvPicPr>
        <p:blipFill>
          <a:blip r:embed="rId5"/>
          <a:stretch>
            <a:fillRect/>
          </a:stretch>
        </p:blipFill>
        <p:spPr>
          <a:xfrm>
            <a:off x="12544425" y="5654160"/>
            <a:ext cx="3248025" cy="3248025"/>
          </a:xfrm>
          <a:prstGeom prst="rect">
            <a:avLst/>
          </a:prstGeom>
        </p:spPr>
      </p:pic>
      <p:pic>
        <p:nvPicPr>
          <p:cNvPr id="23" name="Picture 22" descr="Pizza Pusheen">
            <a:extLst>
              <a:ext uri="{FF2B5EF4-FFF2-40B4-BE49-F238E27FC236}">
                <a16:creationId xmlns:a16="http://schemas.microsoft.com/office/drawing/2014/main" id="{5EA3F3A2-BA3A-BC2C-9EE4-9CD374843F7F}"/>
              </a:ext>
            </a:extLst>
          </p:cNvPr>
          <p:cNvPicPr>
            <a:picLocks noChangeAspect="1"/>
          </p:cNvPicPr>
          <p:nvPr/>
        </p:nvPicPr>
        <p:blipFill>
          <a:blip r:embed="rId6"/>
          <a:stretch>
            <a:fillRect/>
          </a:stretch>
        </p:blipFill>
        <p:spPr>
          <a:xfrm>
            <a:off x="-198120" y="-479822"/>
            <a:ext cx="3810000" cy="381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5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0063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Kesimpulan</a:t>
            </a:r>
            <a:endParaRPr lang="en-US" sz="4450" dirty="0"/>
          </a:p>
        </p:txBody>
      </p:sp>
      <p:sp>
        <p:nvSpPr>
          <p:cNvPr id="4" name="Text 1"/>
          <p:cNvSpPr/>
          <p:nvPr/>
        </p:nvSpPr>
        <p:spPr>
          <a:xfrm>
            <a:off x="793790" y="5149572"/>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Dalam Islam, ilmu dan pengetahuan memiliki kedudukan yang sangat tinggi. Islam menekankan pentingnya menuntut ilmu dan mengembangkan pengetahuan sebagai sarana untuk memahami kebesaran Tuhan dan menjadi hamba yang lebih baik. Ilmu pengetahuan dalam Islam harus berlandaskan pada Al-Quran dan Sunnah Nabi, serta diamalkan dalam kehidupan sehari-hari. Dengan ilmu pengetahuan, umat Islam dapat memperkaya diri, berkontribusi pada kemajuan peradaban, dan menjadi lebih dekat dengan Sang Pencipta.</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5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F5BA4-C5FC-B3CB-EF39-8D178029ABA6}"/>
            </a:ext>
          </a:extLst>
        </p:cNvPr>
        <p:cNvGrpSpPr/>
        <p:nvPr/>
      </p:nvGrpSpPr>
      <p:grpSpPr>
        <a:xfrm>
          <a:off x="0" y="0"/>
          <a:ext cx="0" cy="0"/>
          <a:chOff x="0" y="0"/>
          <a:chExt cx="0" cy="0"/>
        </a:xfrm>
      </p:grpSpPr>
      <p:sp>
        <p:nvSpPr>
          <p:cNvPr id="5" name="Text 3">
            <a:extLst>
              <a:ext uri="{FF2B5EF4-FFF2-40B4-BE49-F238E27FC236}">
                <a16:creationId xmlns:a16="http://schemas.microsoft.com/office/drawing/2014/main" id="{40B2B783-EFC9-2E5C-17C3-F6CFBAE566C2}"/>
              </a:ext>
            </a:extLst>
          </p:cNvPr>
          <p:cNvSpPr/>
          <p:nvPr/>
        </p:nvSpPr>
        <p:spPr>
          <a:xfrm>
            <a:off x="793790" y="5291257"/>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a:extLst>
              <a:ext uri="{FF2B5EF4-FFF2-40B4-BE49-F238E27FC236}">
                <a16:creationId xmlns:a16="http://schemas.microsoft.com/office/drawing/2014/main" id="{2828621E-0A62-9FC4-2D6F-35DD57774022}"/>
              </a:ext>
            </a:extLst>
          </p:cNvPr>
          <p:cNvSpPr/>
          <p:nvPr/>
        </p:nvSpPr>
        <p:spPr>
          <a:xfrm>
            <a:off x="2675466" y="745066"/>
            <a:ext cx="9584267" cy="632862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585531587"/>
      </p:ext>
    </p:extLst>
  </p:cSld>
  <p:clrMapOvr>
    <a:masterClrMapping/>
  </p:clrMapOvr>
  <mc:AlternateContent xmlns:mc="http://schemas.openxmlformats.org/markup-compatibility/2006" xmlns:p14="http://schemas.microsoft.com/office/powerpoint/2010/main">
    <mc:Choice Requires="p14">
      <p:transition spd="slow" p14:dur="525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67942-1550-BBC5-283F-E90FB6155D9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8257E39-6A35-6E3B-64CD-34EA68060907}"/>
              </a:ext>
            </a:extLst>
          </p:cNvPr>
          <p:cNvSpPr/>
          <p:nvPr/>
        </p:nvSpPr>
        <p:spPr>
          <a:xfrm>
            <a:off x="3817025" y="187165"/>
            <a:ext cx="7796451" cy="1203008"/>
          </a:xfrm>
          <a:prstGeom prst="rect">
            <a:avLst/>
          </a:prstGeom>
          <a:noFill/>
          <a:ln/>
        </p:spPr>
        <p:txBody>
          <a:bodyPr wrap="square" lIns="0" tIns="0" rIns="0" bIns="0" rtlCol="0" anchor="t"/>
          <a:lstStyle/>
          <a:p>
            <a:pPr marL="0" indent="0">
              <a:lnSpc>
                <a:spcPts val="4700"/>
              </a:lnSpc>
              <a:buNone/>
            </a:pPr>
            <a:r>
              <a:rPr lang="en-US" sz="3750" dirty="0">
                <a:solidFill>
                  <a:srgbClr val="F2E782"/>
                </a:solidFill>
                <a:latin typeface="Prata" pitchFamily="34" charset="0"/>
              </a:rPr>
              <a:t>SARAN ILMU YANG HARUS KITA MILIKI</a:t>
            </a:r>
            <a:endParaRPr lang="en-US" sz="3750" dirty="0"/>
          </a:p>
        </p:txBody>
      </p:sp>
      <p:sp>
        <p:nvSpPr>
          <p:cNvPr id="9" name="Text 6">
            <a:extLst>
              <a:ext uri="{FF2B5EF4-FFF2-40B4-BE49-F238E27FC236}">
                <a16:creationId xmlns:a16="http://schemas.microsoft.com/office/drawing/2014/main" id="{0B4B7CA3-9287-5D4D-E3B6-CF5CF66F2F92}"/>
              </a:ext>
            </a:extLst>
          </p:cNvPr>
          <p:cNvSpPr/>
          <p:nvPr/>
        </p:nvSpPr>
        <p:spPr>
          <a:xfrm>
            <a:off x="5164574" y="2173127"/>
            <a:ext cx="9332475" cy="924044"/>
          </a:xfrm>
          <a:prstGeom prst="rect">
            <a:avLst/>
          </a:prstGeom>
          <a:noFill/>
          <a:ln/>
        </p:spPr>
        <p:txBody>
          <a:bodyPr wrap="square" lIns="0" tIns="0" rIns="0" bIns="0" rtlCol="0" anchor="t"/>
          <a:lstStyle/>
          <a:p>
            <a:pPr marL="0" indent="0" algn="l">
              <a:lnSpc>
                <a:spcPts val="2400"/>
              </a:lnSpc>
              <a:buNone/>
            </a:pPr>
            <a:r>
              <a:rPr lang="en-ID" sz="2400" dirty="0" err="1"/>
              <a:t>Ilmu</a:t>
            </a:r>
            <a:r>
              <a:rPr lang="en-ID" sz="2400" dirty="0"/>
              <a:t> </a:t>
            </a:r>
            <a:r>
              <a:rPr lang="en-ID" sz="2400" dirty="0" err="1"/>
              <a:t>ikhlas</a:t>
            </a:r>
            <a:r>
              <a:rPr lang="en-ID" sz="2400" dirty="0"/>
              <a:t> </a:t>
            </a:r>
            <a:r>
              <a:rPr lang="en-ID" sz="2400" dirty="0" err="1"/>
              <a:t>adalah</a:t>
            </a:r>
            <a:r>
              <a:rPr lang="en-ID" sz="2400" dirty="0"/>
              <a:t> salah </a:t>
            </a:r>
            <a:r>
              <a:rPr lang="en-ID" sz="2400" dirty="0" err="1"/>
              <a:t>satu</a:t>
            </a:r>
            <a:r>
              <a:rPr lang="en-ID" sz="2400" dirty="0"/>
              <a:t> </a:t>
            </a:r>
            <a:r>
              <a:rPr lang="en-ID" sz="2400" dirty="0" err="1"/>
              <a:t>elemen</a:t>
            </a:r>
            <a:r>
              <a:rPr lang="en-ID" sz="2400" dirty="0"/>
              <a:t> </a:t>
            </a:r>
            <a:r>
              <a:rPr lang="en-ID" sz="2400" dirty="0" err="1"/>
              <a:t>terpenting</a:t>
            </a:r>
            <a:r>
              <a:rPr lang="en-ID" sz="2400" dirty="0"/>
              <a:t> </a:t>
            </a:r>
            <a:r>
              <a:rPr lang="en-ID" sz="2400" dirty="0" err="1"/>
              <a:t>dalam</a:t>
            </a:r>
            <a:r>
              <a:rPr lang="en-ID" sz="2400" dirty="0"/>
              <a:t> </a:t>
            </a:r>
            <a:r>
              <a:rPr lang="en-ID" sz="2400" dirty="0" err="1"/>
              <a:t>kehidupan</a:t>
            </a:r>
            <a:r>
              <a:rPr lang="en-ID" sz="2400" dirty="0"/>
              <a:t> </a:t>
            </a:r>
            <a:r>
              <a:rPr lang="en-ID" sz="2400" dirty="0" err="1"/>
              <a:t>manusia</a:t>
            </a:r>
            <a:r>
              <a:rPr lang="en-ID" sz="2400" dirty="0"/>
              <a:t>, </a:t>
            </a:r>
            <a:r>
              <a:rPr lang="en-ID" sz="2400" dirty="0" err="1"/>
              <a:t>terutama</a:t>
            </a:r>
            <a:r>
              <a:rPr lang="en-ID" sz="2400" dirty="0"/>
              <a:t> </a:t>
            </a:r>
            <a:r>
              <a:rPr lang="en-ID" sz="2400" dirty="0" err="1"/>
              <a:t>dalam</a:t>
            </a:r>
            <a:r>
              <a:rPr lang="en-ID" sz="2400" dirty="0"/>
              <a:t> </a:t>
            </a:r>
            <a:r>
              <a:rPr lang="en-ID" sz="2400" dirty="0" err="1"/>
              <a:t>menjalani</a:t>
            </a:r>
            <a:r>
              <a:rPr lang="en-ID" sz="2400" dirty="0"/>
              <a:t> </a:t>
            </a:r>
            <a:r>
              <a:rPr lang="en-ID" sz="2400" dirty="0" err="1"/>
              <a:t>hubungan</a:t>
            </a:r>
            <a:r>
              <a:rPr lang="en-ID" sz="2400" dirty="0"/>
              <a:t> </a:t>
            </a:r>
            <a:r>
              <a:rPr lang="en-ID" sz="2400" dirty="0" err="1"/>
              <a:t>dengan</a:t>
            </a:r>
            <a:r>
              <a:rPr lang="en-ID" sz="2400" dirty="0"/>
              <a:t> Allah, </a:t>
            </a:r>
            <a:r>
              <a:rPr lang="en-ID" sz="2400" dirty="0" err="1"/>
              <a:t>sesama</a:t>
            </a:r>
            <a:r>
              <a:rPr lang="en-ID" sz="2400" dirty="0"/>
              <a:t> </a:t>
            </a:r>
            <a:r>
              <a:rPr lang="en-ID" sz="2400" dirty="0" err="1"/>
              <a:t>manusia</a:t>
            </a:r>
            <a:r>
              <a:rPr lang="en-ID" sz="2400" dirty="0"/>
              <a:t>, dan </a:t>
            </a:r>
            <a:r>
              <a:rPr lang="en-ID" sz="2400" dirty="0" err="1"/>
              <a:t>diri</a:t>
            </a:r>
            <a:r>
              <a:rPr lang="en-ID" sz="2400" dirty="0"/>
              <a:t> </a:t>
            </a:r>
            <a:r>
              <a:rPr lang="en-ID" sz="2400" dirty="0" err="1"/>
              <a:t>sendiri</a:t>
            </a:r>
            <a:r>
              <a:rPr lang="en-ID" sz="2400" dirty="0"/>
              <a:t>. Ikhlas </a:t>
            </a:r>
            <a:r>
              <a:rPr lang="en-ID" sz="2400" dirty="0" err="1"/>
              <a:t>berarti</a:t>
            </a:r>
            <a:r>
              <a:rPr lang="en-ID" sz="2400" dirty="0"/>
              <a:t> </a:t>
            </a:r>
            <a:r>
              <a:rPr lang="en-ID" sz="2400" dirty="0" err="1"/>
              <a:t>melakukan</a:t>
            </a:r>
            <a:r>
              <a:rPr lang="en-ID" sz="2400" dirty="0"/>
              <a:t> </a:t>
            </a:r>
            <a:r>
              <a:rPr lang="en-ID" sz="2400" dirty="0" err="1"/>
              <a:t>segala</a:t>
            </a:r>
            <a:r>
              <a:rPr lang="en-ID" sz="2400" dirty="0"/>
              <a:t> </a:t>
            </a:r>
            <a:r>
              <a:rPr lang="en-ID" sz="2400" dirty="0" err="1"/>
              <a:t>sesuatu</a:t>
            </a:r>
            <a:r>
              <a:rPr lang="en-ID" sz="2400" dirty="0"/>
              <a:t> </a:t>
            </a:r>
            <a:r>
              <a:rPr lang="en-ID" sz="2400" dirty="0" err="1"/>
              <a:t>semata-mata</a:t>
            </a:r>
            <a:r>
              <a:rPr lang="en-ID" sz="2400" dirty="0"/>
              <a:t> </a:t>
            </a:r>
            <a:r>
              <a:rPr lang="en-ID" sz="2400" dirty="0" err="1"/>
              <a:t>karena</a:t>
            </a:r>
            <a:r>
              <a:rPr lang="en-ID" sz="2400" dirty="0"/>
              <a:t> Allah, </a:t>
            </a:r>
            <a:r>
              <a:rPr lang="en-ID" sz="2400" dirty="0" err="1"/>
              <a:t>tanpa</a:t>
            </a:r>
            <a:r>
              <a:rPr lang="en-ID" sz="2400" dirty="0"/>
              <a:t> </a:t>
            </a:r>
            <a:r>
              <a:rPr lang="en-ID" sz="2400" dirty="0" err="1"/>
              <a:t>mengharapkan</a:t>
            </a:r>
            <a:r>
              <a:rPr lang="en-ID" sz="2400" dirty="0"/>
              <a:t> </a:t>
            </a:r>
            <a:r>
              <a:rPr lang="en-ID" sz="2400" dirty="0" err="1"/>
              <a:t>pujian</a:t>
            </a:r>
            <a:r>
              <a:rPr lang="en-ID" sz="2400" dirty="0"/>
              <a:t>, </a:t>
            </a:r>
            <a:r>
              <a:rPr lang="en-ID" sz="2400" dirty="0" err="1"/>
              <a:t>balasan</a:t>
            </a:r>
            <a:r>
              <a:rPr lang="en-ID" sz="2400" dirty="0"/>
              <a:t>, </a:t>
            </a:r>
            <a:r>
              <a:rPr lang="en-ID" sz="2400" dirty="0" err="1"/>
              <a:t>atau</a:t>
            </a:r>
            <a:r>
              <a:rPr lang="en-ID" sz="2400" dirty="0"/>
              <a:t> </a:t>
            </a:r>
            <a:r>
              <a:rPr lang="en-ID" sz="2400" dirty="0" err="1"/>
              <a:t>keuntungan</a:t>
            </a:r>
            <a:r>
              <a:rPr lang="en-ID" sz="2400" dirty="0"/>
              <a:t> </a:t>
            </a:r>
            <a:r>
              <a:rPr lang="en-ID" sz="2400" dirty="0" err="1"/>
              <a:t>duniawi</a:t>
            </a:r>
            <a:r>
              <a:rPr lang="en-ID" sz="2400" dirty="0"/>
              <a:t>.</a:t>
            </a:r>
            <a:r>
              <a:rPr lang="en-US" sz="2000" dirty="0">
                <a:solidFill>
                  <a:srgbClr val="CFCBBF"/>
                </a:solidFill>
                <a:latin typeface="Raleway" pitchFamily="34" charset="0"/>
                <a:ea typeface="Raleway" pitchFamily="34" charset="-122"/>
                <a:cs typeface="Raleway" pitchFamily="34" charset="-120"/>
              </a:rPr>
              <a:t>.</a:t>
            </a:r>
            <a:endParaRPr lang="en-US" sz="2000" dirty="0"/>
          </a:p>
        </p:txBody>
      </p:sp>
      <p:sp>
        <p:nvSpPr>
          <p:cNvPr id="14" name="Text 11">
            <a:extLst>
              <a:ext uri="{FF2B5EF4-FFF2-40B4-BE49-F238E27FC236}">
                <a16:creationId xmlns:a16="http://schemas.microsoft.com/office/drawing/2014/main" id="{4D59A6ED-CF45-9FF3-33BC-1B38F0A29B66}"/>
              </a:ext>
            </a:extLst>
          </p:cNvPr>
          <p:cNvSpPr/>
          <p:nvPr/>
        </p:nvSpPr>
        <p:spPr>
          <a:xfrm>
            <a:off x="5164574" y="4041339"/>
            <a:ext cx="9065775" cy="1141214"/>
          </a:xfrm>
          <a:prstGeom prst="rect">
            <a:avLst/>
          </a:prstGeom>
          <a:noFill/>
          <a:ln/>
        </p:spPr>
        <p:txBody>
          <a:bodyPr wrap="square" lIns="0" tIns="0" rIns="0" bIns="0" rtlCol="0" anchor="t"/>
          <a:lstStyle/>
          <a:p>
            <a:pPr marL="0" indent="0" algn="l">
              <a:lnSpc>
                <a:spcPts val="2400"/>
              </a:lnSpc>
              <a:buNone/>
            </a:pPr>
            <a:r>
              <a:rPr lang="en-ID" sz="2400" b="1" dirty="0" err="1"/>
              <a:t>Ilmu</a:t>
            </a:r>
            <a:r>
              <a:rPr lang="en-ID" sz="2400" b="1" dirty="0"/>
              <a:t> </a:t>
            </a:r>
            <a:r>
              <a:rPr lang="en-ID" sz="2400" b="1" dirty="0" err="1"/>
              <a:t>sabar</a:t>
            </a:r>
            <a:r>
              <a:rPr lang="en-ID" sz="2400" dirty="0"/>
              <a:t> </a:t>
            </a:r>
            <a:r>
              <a:rPr lang="en-ID" sz="2400" dirty="0" err="1"/>
              <a:t>adalah</a:t>
            </a:r>
            <a:r>
              <a:rPr lang="en-ID" sz="2400" dirty="0"/>
              <a:t> salah </a:t>
            </a:r>
            <a:r>
              <a:rPr lang="en-ID" sz="2400" dirty="0" err="1"/>
              <a:t>satu</a:t>
            </a:r>
            <a:r>
              <a:rPr lang="en-ID" sz="2400" dirty="0"/>
              <a:t> </a:t>
            </a:r>
            <a:r>
              <a:rPr lang="en-ID" sz="2400" dirty="0" err="1"/>
              <a:t>ilmu</a:t>
            </a:r>
            <a:r>
              <a:rPr lang="en-ID" sz="2400" dirty="0"/>
              <a:t> yang sangat </a:t>
            </a:r>
            <a:r>
              <a:rPr lang="en-ID" sz="2400" dirty="0" err="1"/>
              <a:t>penting</a:t>
            </a:r>
            <a:r>
              <a:rPr lang="en-ID" sz="2400" dirty="0"/>
              <a:t> </a:t>
            </a:r>
            <a:r>
              <a:rPr lang="en-ID" sz="2400" dirty="0" err="1"/>
              <a:t>dalam</a:t>
            </a:r>
            <a:r>
              <a:rPr lang="en-ID" sz="2400" dirty="0"/>
              <a:t> </a:t>
            </a:r>
            <a:r>
              <a:rPr lang="en-ID" sz="2400" dirty="0" err="1"/>
              <a:t>kehidupan</a:t>
            </a:r>
            <a:r>
              <a:rPr lang="en-ID" sz="2400" dirty="0"/>
              <a:t> </a:t>
            </a:r>
            <a:r>
              <a:rPr lang="en-ID" sz="2400" dirty="0" err="1"/>
              <a:t>manusia</a:t>
            </a:r>
            <a:r>
              <a:rPr lang="en-ID" sz="2400" dirty="0"/>
              <a:t>, </a:t>
            </a:r>
            <a:r>
              <a:rPr lang="en-ID" sz="2400" dirty="0" err="1"/>
              <a:t>karena</a:t>
            </a:r>
            <a:r>
              <a:rPr lang="en-ID" sz="2400" dirty="0"/>
              <a:t> </a:t>
            </a:r>
            <a:r>
              <a:rPr lang="en-ID" sz="2400" dirty="0" err="1"/>
              <a:t>sifat</a:t>
            </a:r>
            <a:r>
              <a:rPr lang="en-ID" sz="2400" dirty="0"/>
              <a:t> </a:t>
            </a:r>
            <a:r>
              <a:rPr lang="en-ID" sz="2400" dirty="0" err="1"/>
              <a:t>sabar</a:t>
            </a:r>
            <a:r>
              <a:rPr lang="en-ID" sz="2400" dirty="0"/>
              <a:t> </a:t>
            </a:r>
            <a:r>
              <a:rPr lang="en-ID" sz="2400" dirty="0" err="1"/>
              <a:t>merupakan</a:t>
            </a:r>
            <a:r>
              <a:rPr lang="en-ID" sz="2400" dirty="0"/>
              <a:t> </a:t>
            </a:r>
            <a:r>
              <a:rPr lang="en-ID" sz="2400" dirty="0" err="1"/>
              <a:t>kunci</a:t>
            </a:r>
            <a:r>
              <a:rPr lang="en-ID" sz="2400" dirty="0"/>
              <a:t> </a:t>
            </a:r>
            <a:r>
              <a:rPr lang="en-ID" sz="2400" dirty="0" err="1"/>
              <a:t>utama</a:t>
            </a:r>
            <a:r>
              <a:rPr lang="en-ID" sz="2400" dirty="0"/>
              <a:t> </a:t>
            </a:r>
            <a:r>
              <a:rPr lang="en-ID" sz="2400" dirty="0" err="1"/>
              <a:t>dalam</a:t>
            </a:r>
            <a:r>
              <a:rPr lang="en-ID" sz="2400" dirty="0"/>
              <a:t> </a:t>
            </a:r>
            <a:r>
              <a:rPr lang="en-ID" sz="2400" dirty="0" err="1"/>
              <a:t>menghadapi</a:t>
            </a:r>
            <a:r>
              <a:rPr lang="en-ID" sz="2400" dirty="0"/>
              <a:t> </a:t>
            </a:r>
            <a:r>
              <a:rPr lang="en-ID" sz="2400" dirty="0" err="1"/>
              <a:t>berbagai</a:t>
            </a:r>
            <a:r>
              <a:rPr lang="en-ID" sz="2400" dirty="0"/>
              <a:t> </a:t>
            </a:r>
            <a:r>
              <a:rPr lang="en-ID" sz="2400" dirty="0" err="1"/>
              <a:t>tantangan</a:t>
            </a:r>
            <a:r>
              <a:rPr lang="en-ID" sz="2400" dirty="0"/>
              <a:t> </a:t>
            </a:r>
            <a:r>
              <a:rPr lang="en-ID" sz="2400" dirty="0" err="1"/>
              <a:t>hidup</a:t>
            </a:r>
            <a:r>
              <a:rPr lang="en-ID" sz="2400" dirty="0"/>
              <a:t>. Sabar </a:t>
            </a:r>
            <a:r>
              <a:rPr lang="en-ID" sz="2400" dirty="0" err="1"/>
              <a:t>melibatkan</a:t>
            </a:r>
            <a:r>
              <a:rPr lang="en-ID" sz="2400" dirty="0"/>
              <a:t> </a:t>
            </a:r>
            <a:r>
              <a:rPr lang="en-ID" sz="2400" dirty="0" err="1"/>
              <a:t>kemampuan</a:t>
            </a:r>
            <a:r>
              <a:rPr lang="en-ID" sz="2400" dirty="0"/>
              <a:t> </a:t>
            </a:r>
            <a:r>
              <a:rPr lang="en-ID" sz="2400" dirty="0" err="1"/>
              <a:t>untuk</a:t>
            </a:r>
            <a:r>
              <a:rPr lang="en-ID" sz="2400" dirty="0"/>
              <a:t> </a:t>
            </a:r>
            <a:r>
              <a:rPr lang="en-ID" sz="2400" dirty="0" err="1"/>
              <a:t>mengendalikan</a:t>
            </a:r>
            <a:r>
              <a:rPr lang="en-ID" sz="2400" dirty="0"/>
              <a:t> </a:t>
            </a:r>
            <a:r>
              <a:rPr lang="en-ID" sz="2400" dirty="0" err="1"/>
              <a:t>diri</a:t>
            </a:r>
            <a:r>
              <a:rPr lang="en-ID" sz="2400" dirty="0"/>
              <a:t>, </a:t>
            </a:r>
            <a:r>
              <a:rPr lang="en-ID" sz="2400" dirty="0" err="1"/>
              <a:t>menahan</a:t>
            </a:r>
            <a:r>
              <a:rPr lang="en-ID" sz="2400" dirty="0"/>
              <a:t> </a:t>
            </a:r>
            <a:r>
              <a:rPr lang="en-ID" sz="2400" dirty="0" err="1"/>
              <a:t>emosi</a:t>
            </a:r>
            <a:r>
              <a:rPr lang="en-ID" sz="2400" dirty="0"/>
              <a:t>, dan </a:t>
            </a:r>
            <a:r>
              <a:rPr lang="en-ID" sz="2400" dirty="0" err="1"/>
              <a:t>tetap</a:t>
            </a:r>
            <a:r>
              <a:rPr lang="en-ID" sz="2400" dirty="0"/>
              <a:t> </a:t>
            </a:r>
            <a:r>
              <a:rPr lang="en-ID" sz="2400" dirty="0" err="1"/>
              <a:t>teguh</a:t>
            </a:r>
            <a:r>
              <a:rPr lang="en-ID" sz="2400" dirty="0"/>
              <a:t> </a:t>
            </a:r>
            <a:r>
              <a:rPr lang="en-ID" sz="2400" dirty="0" err="1"/>
              <a:t>dalam</a:t>
            </a:r>
            <a:r>
              <a:rPr lang="en-ID" sz="2400" dirty="0"/>
              <a:t> </a:t>
            </a:r>
            <a:r>
              <a:rPr lang="en-ID" sz="2400" dirty="0" err="1"/>
              <a:t>menjalani</a:t>
            </a:r>
            <a:r>
              <a:rPr lang="en-ID" sz="2400" dirty="0"/>
              <a:t> </a:t>
            </a:r>
            <a:r>
              <a:rPr lang="en-ID" sz="2400" dirty="0" err="1"/>
              <a:t>kebaikan</a:t>
            </a:r>
            <a:r>
              <a:rPr lang="en-ID" sz="2400" dirty="0"/>
              <a:t> </a:t>
            </a:r>
            <a:r>
              <a:rPr lang="en-ID" sz="2400" dirty="0" err="1"/>
              <a:t>meskipun</a:t>
            </a:r>
            <a:r>
              <a:rPr lang="en-ID" sz="2400" dirty="0"/>
              <a:t> </a:t>
            </a:r>
            <a:r>
              <a:rPr lang="en-ID" sz="2400" dirty="0" err="1"/>
              <a:t>menghadapi</a:t>
            </a:r>
            <a:r>
              <a:rPr lang="en-ID" sz="2400" dirty="0"/>
              <a:t> </a:t>
            </a:r>
            <a:r>
              <a:rPr lang="en-ID" sz="2400" dirty="0" err="1"/>
              <a:t>kesulitan</a:t>
            </a:r>
            <a:r>
              <a:rPr lang="en-ID" sz="2400" dirty="0"/>
              <a:t>. </a:t>
            </a:r>
            <a:endParaRPr lang="en-US" sz="2000" dirty="0"/>
          </a:p>
        </p:txBody>
      </p:sp>
      <p:grpSp>
        <p:nvGrpSpPr>
          <p:cNvPr id="62" name="Group 61">
            <a:extLst>
              <a:ext uri="{FF2B5EF4-FFF2-40B4-BE49-F238E27FC236}">
                <a16:creationId xmlns:a16="http://schemas.microsoft.com/office/drawing/2014/main" id="{AFD44205-8CDF-D974-29DD-A62AFBA6EA21}"/>
              </a:ext>
            </a:extLst>
          </p:cNvPr>
          <p:cNvGrpSpPr/>
          <p:nvPr/>
        </p:nvGrpSpPr>
        <p:grpSpPr>
          <a:xfrm>
            <a:off x="3889178" y="1768613"/>
            <a:ext cx="10607871" cy="5560100"/>
            <a:chOff x="6232327" y="2273022"/>
            <a:chExt cx="10607871" cy="5560100"/>
          </a:xfrm>
        </p:grpSpPr>
        <p:sp>
          <p:nvSpPr>
            <p:cNvPr id="4" name="Shape 1">
              <a:extLst>
                <a:ext uri="{FF2B5EF4-FFF2-40B4-BE49-F238E27FC236}">
                  <a16:creationId xmlns:a16="http://schemas.microsoft.com/office/drawing/2014/main" id="{85D2D384-802D-6027-33B1-3BFCDF7F2A55}"/>
                </a:ext>
              </a:extLst>
            </p:cNvPr>
            <p:cNvSpPr/>
            <p:nvPr/>
          </p:nvSpPr>
          <p:spPr>
            <a:xfrm>
              <a:off x="6437471" y="2273022"/>
              <a:ext cx="22860" cy="5560100"/>
            </a:xfrm>
            <a:prstGeom prst="roundRect">
              <a:avLst>
                <a:gd name="adj" fmla="val 126322"/>
              </a:avLst>
            </a:prstGeom>
            <a:solidFill>
              <a:srgbClr val="535455"/>
            </a:solidFill>
            <a:ln/>
          </p:spPr>
        </p:sp>
        <p:sp>
          <p:nvSpPr>
            <p:cNvPr id="5" name="Shape 2">
              <a:extLst>
                <a:ext uri="{FF2B5EF4-FFF2-40B4-BE49-F238E27FC236}">
                  <a16:creationId xmlns:a16="http://schemas.microsoft.com/office/drawing/2014/main" id="{3A050688-4C1B-A173-B7D7-52113E4F9DB6}"/>
                </a:ext>
              </a:extLst>
            </p:cNvPr>
            <p:cNvSpPr/>
            <p:nvPr/>
          </p:nvSpPr>
          <p:spPr>
            <a:xfrm>
              <a:off x="6642616" y="2502337"/>
              <a:ext cx="673775" cy="22860"/>
            </a:xfrm>
            <a:prstGeom prst="roundRect">
              <a:avLst>
                <a:gd name="adj" fmla="val 126322"/>
              </a:avLst>
            </a:prstGeom>
            <a:solidFill>
              <a:srgbClr val="AE9619"/>
            </a:solidFill>
            <a:ln/>
          </p:spPr>
        </p:sp>
        <p:sp>
          <p:nvSpPr>
            <p:cNvPr id="6" name="Shape 3">
              <a:extLst>
                <a:ext uri="{FF2B5EF4-FFF2-40B4-BE49-F238E27FC236}">
                  <a16:creationId xmlns:a16="http://schemas.microsoft.com/office/drawing/2014/main" id="{8C7FC623-DD6A-076C-7326-90CA5D90BC67}"/>
                </a:ext>
              </a:extLst>
            </p:cNvPr>
            <p:cNvSpPr/>
            <p:nvPr/>
          </p:nvSpPr>
          <p:spPr>
            <a:xfrm>
              <a:off x="6232327" y="2297192"/>
              <a:ext cx="433149" cy="433149"/>
            </a:xfrm>
            <a:prstGeom prst="roundRect">
              <a:avLst>
                <a:gd name="adj" fmla="val 6667"/>
              </a:avLst>
            </a:prstGeom>
            <a:solidFill>
              <a:srgbClr val="957D00"/>
            </a:solidFill>
            <a:ln/>
          </p:spPr>
        </p:sp>
        <p:sp>
          <p:nvSpPr>
            <p:cNvPr id="7" name="Text 4">
              <a:extLst>
                <a:ext uri="{FF2B5EF4-FFF2-40B4-BE49-F238E27FC236}">
                  <a16:creationId xmlns:a16="http://schemas.microsoft.com/office/drawing/2014/main" id="{47027F8D-0577-F604-495C-79E3E1A4E029}"/>
                </a:ext>
              </a:extLst>
            </p:cNvPr>
            <p:cNvSpPr/>
            <p:nvPr/>
          </p:nvSpPr>
          <p:spPr>
            <a:xfrm>
              <a:off x="6399014" y="2369344"/>
              <a:ext cx="99655" cy="288727"/>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Prata" pitchFamily="34" charset="0"/>
                  <a:ea typeface="Prata" pitchFamily="34" charset="-122"/>
                  <a:cs typeface="Prata" pitchFamily="34" charset="-120"/>
                </a:rPr>
                <a:t>1</a:t>
              </a:r>
              <a:endParaRPr lang="en-US" sz="2250" dirty="0"/>
            </a:p>
          </p:txBody>
        </p:sp>
        <p:sp>
          <p:nvSpPr>
            <p:cNvPr id="8" name="Text 5">
              <a:extLst>
                <a:ext uri="{FF2B5EF4-FFF2-40B4-BE49-F238E27FC236}">
                  <a16:creationId xmlns:a16="http://schemas.microsoft.com/office/drawing/2014/main" id="{EAF882A1-B5CE-BB75-6ADB-1A6E77F0C12D}"/>
                </a:ext>
              </a:extLst>
            </p:cNvPr>
            <p:cNvSpPr/>
            <p:nvPr/>
          </p:nvSpPr>
          <p:spPr>
            <a:xfrm>
              <a:off x="7507724" y="2368272"/>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CFCBBF"/>
                  </a:solidFill>
                  <a:latin typeface="Prata" pitchFamily="34" charset="0"/>
                  <a:ea typeface="Prata" pitchFamily="34" charset="-122"/>
                  <a:cs typeface="Prata" pitchFamily="34" charset="-120"/>
                </a:rPr>
                <a:t>ILMU IKHLAS</a:t>
              </a:r>
              <a:endParaRPr lang="en-US" sz="1850" dirty="0"/>
            </a:p>
          </p:txBody>
        </p:sp>
        <p:sp>
          <p:nvSpPr>
            <p:cNvPr id="10" name="Shape 7">
              <a:extLst>
                <a:ext uri="{FF2B5EF4-FFF2-40B4-BE49-F238E27FC236}">
                  <a16:creationId xmlns:a16="http://schemas.microsoft.com/office/drawing/2014/main" id="{D461C234-5E9D-29A8-C223-C2E4F6A30693}"/>
                </a:ext>
              </a:extLst>
            </p:cNvPr>
            <p:cNvSpPr/>
            <p:nvPr/>
          </p:nvSpPr>
          <p:spPr>
            <a:xfrm>
              <a:off x="6642616" y="4419838"/>
              <a:ext cx="673775" cy="22860"/>
            </a:xfrm>
            <a:prstGeom prst="roundRect">
              <a:avLst>
                <a:gd name="adj" fmla="val 126322"/>
              </a:avLst>
            </a:prstGeom>
            <a:solidFill>
              <a:srgbClr val="AE9619"/>
            </a:solidFill>
            <a:ln/>
          </p:spPr>
        </p:sp>
        <p:sp>
          <p:nvSpPr>
            <p:cNvPr id="11" name="Shape 8">
              <a:extLst>
                <a:ext uri="{FF2B5EF4-FFF2-40B4-BE49-F238E27FC236}">
                  <a16:creationId xmlns:a16="http://schemas.microsoft.com/office/drawing/2014/main" id="{D64B696C-6481-388A-89D1-199BAE64219F}"/>
                </a:ext>
              </a:extLst>
            </p:cNvPr>
            <p:cNvSpPr/>
            <p:nvPr/>
          </p:nvSpPr>
          <p:spPr>
            <a:xfrm>
              <a:off x="6232327" y="4214693"/>
              <a:ext cx="433149" cy="433149"/>
            </a:xfrm>
            <a:prstGeom prst="roundRect">
              <a:avLst>
                <a:gd name="adj" fmla="val 6667"/>
              </a:avLst>
            </a:prstGeom>
            <a:solidFill>
              <a:srgbClr val="957D00"/>
            </a:solidFill>
            <a:ln/>
          </p:spPr>
        </p:sp>
        <p:sp>
          <p:nvSpPr>
            <p:cNvPr id="12" name="Text 9">
              <a:extLst>
                <a:ext uri="{FF2B5EF4-FFF2-40B4-BE49-F238E27FC236}">
                  <a16:creationId xmlns:a16="http://schemas.microsoft.com/office/drawing/2014/main" id="{004DC756-3855-AB5F-70EE-7C1CC9EACCBF}"/>
                </a:ext>
              </a:extLst>
            </p:cNvPr>
            <p:cNvSpPr/>
            <p:nvPr/>
          </p:nvSpPr>
          <p:spPr>
            <a:xfrm>
              <a:off x="6360438" y="4286845"/>
              <a:ext cx="176927" cy="288727"/>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Prata" pitchFamily="34" charset="0"/>
                  <a:ea typeface="Prata" pitchFamily="34" charset="-122"/>
                  <a:cs typeface="Prata" pitchFamily="34" charset="-120"/>
                </a:rPr>
                <a:t>2</a:t>
              </a:r>
              <a:endParaRPr lang="en-US" sz="2250" dirty="0"/>
            </a:p>
          </p:txBody>
        </p:sp>
        <p:sp>
          <p:nvSpPr>
            <p:cNvPr id="13" name="Text 10">
              <a:extLst>
                <a:ext uri="{FF2B5EF4-FFF2-40B4-BE49-F238E27FC236}">
                  <a16:creationId xmlns:a16="http://schemas.microsoft.com/office/drawing/2014/main" id="{FED57409-9CCC-5337-922F-837DEA47DAB8}"/>
                </a:ext>
              </a:extLst>
            </p:cNvPr>
            <p:cNvSpPr/>
            <p:nvPr/>
          </p:nvSpPr>
          <p:spPr>
            <a:xfrm>
              <a:off x="7507724" y="4247911"/>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CFCBBF"/>
                  </a:solidFill>
                  <a:latin typeface="Prata" pitchFamily="34" charset="0"/>
                  <a:ea typeface="Prata" pitchFamily="34" charset="-122"/>
                  <a:cs typeface="Prata" pitchFamily="34" charset="-120"/>
                </a:rPr>
                <a:t>ILMU SABAR</a:t>
              </a:r>
              <a:endParaRPr lang="en-US" sz="1850" dirty="0"/>
            </a:p>
          </p:txBody>
        </p:sp>
        <p:sp>
          <p:nvSpPr>
            <p:cNvPr id="15" name="Shape 12">
              <a:extLst>
                <a:ext uri="{FF2B5EF4-FFF2-40B4-BE49-F238E27FC236}">
                  <a16:creationId xmlns:a16="http://schemas.microsoft.com/office/drawing/2014/main" id="{2526FA48-9F22-D868-7AAB-635365EC479E}"/>
                </a:ext>
              </a:extLst>
            </p:cNvPr>
            <p:cNvSpPr/>
            <p:nvPr/>
          </p:nvSpPr>
          <p:spPr>
            <a:xfrm>
              <a:off x="6642616" y="6337340"/>
              <a:ext cx="673775" cy="22860"/>
            </a:xfrm>
            <a:prstGeom prst="roundRect">
              <a:avLst>
                <a:gd name="adj" fmla="val 126322"/>
              </a:avLst>
            </a:prstGeom>
            <a:solidFill>
              <a:srgbClr val="AE9619"/>
            </a:solidFill>
            <a:ln/>
          </p:spPr>
        </p:sp>
        <p:sp>
          <p:nvSpPr>
            <p:cNvPr id="16" name="Shape 13">
              <a:extLst>
                <a:ext uri="{FF2B5EF4-FFF2-40B4-BE49-F238E27FC236}">
                  <a16:creationId xmlns:a16="http://schemas.microsoft.com/office/drawing/2014/main" id="{50FE0C13-B54A-F081-72AE-2F785539C29B}"/>
                </a:ext>
              </a:extLst>
            </p:cNvPr>
            <p:cNvSpPr/>
            <p:nvPr/>
          </p:nvSpPr>
          <p:spPr>
            <a:xfrm>
              <a:off x="6232327" y="6132195"/>
              <a:ext cx="433149" cy="433149"/>
            </a:xfrm>
            <a:prstGeom prst="roundRect">
              <a:avLst>
                <a:gd name="adj" fmla="val 6667"/>
              </a:avLst>
            </a:prstGeom>
            <a:solidFill>
              <a:srgbClr val="957D00"/>
            </a:solidFill>
            <a:ln/>
          </p:spPr>
        </p:sp>
        <p:sp>
          <p:nvSpPr>
            <p:cNvPr id="17" name="Text 14">
              <a:extLst>
                <a:ext uri="{FF2B5EF4-FFF2-40B4-BE49-F238E27FC236}">
                  <a16:creationId xmlns:a16="http://schemas.microsoft.com/office/drawing/2014/main" id="{56020748-1651-B9FB-C051-FDD2FF4A19B4}"/>
                </a:ext>
              </a:extLst>
            </p:cNvPr>
            <p:cNvSpPr/>
            <p:nvPr/>
          </p:nvSpPr>
          <p:spPr>
            <a:xfrm>
              <a:off x="6359366" y="6204347"/>
              <a:ext cx="178951" cy="288727"/>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Prata" pitchFamily="34" charset="0"/>
                  <a:ea typeface="Prata" pitchFamily="34" charset="-122"/>
                  <a:cs typeface="Prata" pitchFamily="34" charset="-120"/>
                </a:rPr>
                <a:t>3</a:t>
              </a:r>
              <a:endParaRPr lang="en-US" sz="2250" dirty="0"/>
            </a:p>
          </p:txBody>
        </p:sp>
        <p:sp>
          <p:nvSpPr>
            <p:cNvPr id="18" name="Text 15">
              <a:extLst>
                <a:ext uri="{FF2B5EF4-FFF2-40B4-BE49-F238E27FC236}">
                  <a16:creationId xmlns:a16="http://schemas.microsoft.com/office/drawing/2014/main" id="{1BBDBB0B-8B4D-D26B-3566-17ED9A91FA25}"/>
                </a:ext>
              </a:extLst>
            </p:cNvPr>
            <p:cNvSpPr/>
            <p:nvPr/>
          </p:nvSpPr>
          <p:spPr>
            <a:xfrm>
              <a:off x="7507724" y="6222325"/>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CFCBBF"/>
                  </a:solidFill>
                  <a:latin typeface="Prata" pitchFamily="34" charset="0"/>
                </a:rPr>
                <a:t>ILMU AKHLAK</a:t>
              </a:r>
              <a:endParaRPr lang="en-US" sz="1850" dirty="0"/>
            </a:p>
          </p:txBody>
        </p:sp>
        <p:sp>
          <p:nvSpPr>
            <p:cNvPr id="19" name="Text 16">
              <a:extLst>
                <a:ext uri="{FF2B5EF4-FFF2-40B4-BE49-F238E27FC236}">
                  <a16:creationId xmlns:a16="http://schemas.microsoft.com/office/drawing/2014/main" id="{CA51599E-6C8B-64E5-3463-B882F0167BA7}"/>
                </a:ext>
              </a:extLst>
            </p:cNvPr>
            <p:cNvSpPr/>
            <p:nvPr/>
          </p:nvSpPr>
          <p:spPr>
            <a:xfrm>
              <a:off x="7507724" y="6562368"/>
              <a:ext cx="9332474" cy="924044"/>
            </a:xfrm>
            <a:prstGeom prst="rect">
              <a:avLst/>
            </a:prstGeom>
            <a:noFill/>
            <a:ln/>
          </p:spPr>
          <p:txBody>
            <a:bodyPr wrap="square" lIns="0" tIns="0" rIns="0" bIns="0" rtlCol="0" anchor="t"/>
            <a:lstStyle/>
            <a:p>
              <a:pPr marL="0" indent="0" algn="l">
                <a:lnSpc>
                  <a:spcPts val="2400"/>
                </a:lnSpc>
                <a:buNone/>
              </a:pPr>
              <a:r>
                <a:rPr lang="en-ID" sz="2000" dirty="0" err="1"/>
                <a:t>Ilmu</a:t>
              </a:r>
              <a:r>
                <a:rPr lang="en-ID" sz="2000" dirty="0"/>
                <a:t> </a:t>
              </a:r>
              <a:r>
                <a:rPr lang="en-ID" sz="2000" dirty="0" err="1"/>
                <a:t>akhlak</a:t>
              </a:r>
              <a:r>
                <a:rPr lang="en-ID" sz="2000" dirty="0"/>
                <a:t> </a:t>
              </a:r>
              <a:r>
                <a:rPr lang="en-ID" sz="2000" dirty="0" err="1"/>
                <a:t>adalah</a:t>
              </a:r>
              <a:r>
                <a:rPr lang="en-ID" sz="2000" dirty="0"/>
                <a:t> </a:t>
              </a:r>
              <a:r>
                <a:rPr lang="en-ID" sz="2000" dirty="0" err="1"/>
                <a:t>fondasi</a:t>
              </a:r>
              <a:r>
                <a:rPr lang="en-ID" sz="2000" dirty="0"/>
                <a:t> </a:t>
              </a:r>
              <a:r>
                <a:rPr lang="en-ID" sz="2000" dirty="0" err="1"/>
                <a:t>penting</a:t>
              </a:r>
              <a:r>
                <a:rPr lang="en-ID" sz="2000" dirty="0"/>
                <a:t> </a:t>
              </a:r>
              <a:r>
                <a:rPr lang="en-ID" sz="2000" dirty="0" err="1"/>
                <a:t>dalam</a:t>
              </a:r>
              <a:r>
                <a:rPr lang="en-ID" sz="2000" dirty="0"/>
                <a:t> </a:t>
              </a:r>
              <a:r>
                <a:rPr lang="en-ID" sz="2000" dirty="0" err="1"/>
                <a:t>membangun</a:t>
              </a:r>
              <a:r>
                <a:rPr lang="en-ID" sz="2000" dirty="0"/>
                <a:t> </a:t>
              </a:r>
              <a:r>
                <a:rPr lang="en-ID" sz="2000" dirty="0" err="1"/>
                <a:t>kehidupan</a:t>
              </a:r>
              <a:r>
                <a:rPr lang="en-ID" sz="2000" dirty="0"/>
                <a:t> yang </a:t>
              </a:r>
              <a:r>
                <a:rPr lang="en-ID" sz="2000" dirty="0" err="1"/>
                <a:t>beretika</a:t>
              </a:r>
              <a:r>
                <a:rPr lang="en-ID" sz="2000" dirty="0"/>
                <a:t>, </a:t>
              </a:r>
              <a:r>
                <a:rPr lang="en-ID" sz="2000" dirty="0" err="1"/>
                <a:t>penuh</a:t>
              </a:r>
              <a:r>
                <a:rPr lang="en-ID" sz="2000" dirty="0"/>
                <a:t> </a:t>
              </a:r>
              <a:r>
                <a:rPr lang="en-ID" sz="2000" dirty="0" err="1"/>
                <a:t>kedamaian</a:t>
              </a:r>
              <a:r>
                <a:rPr lang="en-ID" sz="2000" dirty="0"/>
                <a:t>, dan </a:t>
              </a:r>
              <a:r>
                <a:rPr lang="en-ID" sz="2000" dirty="0" err="1"/>
                <a:t>diridhai</a:t>
              </a:r>
              <a:r>
                <a:rPr lang="en-ID" sz="2000" dirty="0"/>
                <a:t> Allah. </a:t>
              </a:r>
              <a:r>
                <a:rPr lang="en-ID" sz="2000" dirty="0" err="1"/>
                <a:t>Akhlak</a:t>
              </a:r>
              <a:r>
                <a:rPr lang="en-ID" sz="2000" dirty="0"/>
                <a:t> yang </a:t>
              </a:r>
              <a:r>
                <a:rPr lang="en-ID" sz="2000" dirty="0" err="1"/>
                <a:t>baik</a:t>
              </a:r>
              <a:r>
                <a:rPr lang="en-ID" sz="2000" dirty="0"/>
                <a:t> </a:t>
              </a:r>
              <a:r>
                <a:rPr lang="en-ID" sz="2000" dirty="0" err="1"/>
                <a:t>tidak</a:t>
              </a:r>
              <a:r>
                <a:rPr lang="en-ID" sz="2000" dirty="0"/>
                <a:t> </a:t>
              </a:r>
              <a:r>
                <a:rPr lang="en-ID" sz="2000" dirty="0" err="1"/>
                <a:t>hanya</a:t>
              </a:r>
              <a:r>
                <a:rPr lang="en-ID" sz="2000" dirty="0"/>
                <a:t> </a:t>
              </a:r>
              <a:r>
                <a:rPr lang="en-ID" sz="2000" dirty="0" err="1"/>
                <a:t>memberikan</a:t>
              </a:r>
              <a:r>
                <a:rPr lang="en-ID" sz="2000" dirty="0"/>
                <a:t> </a:t>
              </a:r>
              <a:r>
                <a:rPr lang="en-ID" sz="2000" dirty="0" err="1"/>
                <a:t>manfaat</a:t>
              </a:r>
              <a:r>
                <a:rPr lang="en-ID" sz="2000" dirty="0"/>
                <a:t> di dunia, </a:t>
              </a:r>
              <a:r>
                <a:rPr lang="en-ID" sz="2000" dirty="0" err="1"/>
                <a:t>tetapi</a:t>
              </a:r>
              <a:r>
                <a:rPr lang="en-ID" sz="2000" dirty="0"/>
                <a:t> juga </a:t>
              </a:r>
              <a:r>
                <a:rPr lang="en-ID" sz="2000" dirty="0" err="1"/>
                <a:t>menjadi</a:t>
              </a:r>
              <a:r>
                <a:rPr lang="en-ID" sz="2000" dirty="0"/>
                <a:t> </a:t>
              </a:r>
              <a:r>
                <a:rPr lang="en-ID" sz="2000" dirty="0" err="1"/>
                <a:t>bekal</a:t>
              </a:r>
              <a:r>
                <a:rPr lang="en-ID" sz="2000" dirty="0"/>
                <a:t> yang </a:t>
              </a:r>
              <a:r>
                <a:rPr lang="en-ID" sz="2000" dirty="0" err="1"/>
                <a:t>berharga</a:t>
              </a:r>
              <a:r>
                <a:rPr lang="en-ID" sz="2000" dirty="0"/>
                <a:t> </a:t>
              </a:r>
              <a:r>
                <a:rPr lang="en-ID" sz="2000" dirty="0" err="1"/>
                <a:t>untuk</a:t>
              </a:r>
              <a:r>
                <a:rPr lang="en-ID" sz="2000" dirty="0"/>
                <a:t> </a:t>
              </a:r>
              <a:r>
                <a:rPr lang="en-ID" sz="2000" dirty="0" err="1"/>
                <a:t>kehidupan</a:t>
              </a:r>
              <a:r>
                <a:rPr lang="en-ID" sz="2000" dirty="0"/>
                <a:t> </a:t>
              </a:r>
              <a:r>
                <a:rPr lang="en-ID" sz="2000" dirty="0" err="1"/>
                <a:t>akhirat</a:t>
              </a:r>
              <a:r>
                <a:rPr lang="en-ID" sz="2000" dirty="0"/>
                <a:t>. </a:t>
              </a:r>
              <a:r>
                <a:rPr lang="en-ID" sz="2000" dirty="0" err="1"/>
                <a:t>Dengan</a:t>
              </a:r>
              <a:r>
                <a:rPr lang="en-ID" sz="2000" dirty="0"/>
                <a:t> </a:t>
              </a:r>
              <a:r>
                <a:rPr lang="en-ID" sz="2000" dirty="0" err="1"/>
                <a:t>mempelajari</a:t>
              </a:r>
              <a:r>
                <a:rPr lang="en-ID" sz="2000" dirty="0"/>
                <a:t> dan </a:t>
              </a:r>
              <a:r>
                <a:rPr lang="en-ID" sz="2000" dirty="0" err="1"/>
                <a:t>mengamalkan</a:t>
              </a:r>
              <a:r>
                <a:rPr lang="en-ID" sz="2000" dirty="0"/>
                <a:t> </a:t>
              </a:r>
              <a:r>
                <a:rPr lang="en-ID" sz="2000" dirty="0" err="1"/>
                <a:t>ilmu</a:t>
              </a:r>
              <a:r>
                <a:rPr lang="en-ID" sz="2000" dirty="0"/>
                <a:t> </a:t>
              </a:r>
              <a:r>
                <a:rPr lang="en-ID" sz="2000" dirty="0" err="1"/>
                <a:t>akhlak</a:t>
              </a:r>
              <a:r>
                <a:rPr lang="en-ID" sz="2000" dirty="0"/>
                <a:t>, </a:t>
              </a:r>
              <a:r>
                <a:rPr lang="en-ID" sz="2000" dirty="0" err="1"/>
                <a:t>seseorang</a:t>
              </a:r>
              <a:r>
                <a:rPr lang="en-ID" sz="2000" dirty="0"/>
                <a:t> </a:t>
              </a:r>
              <a:r>
                <a:rPr lang="en-ID" sz="2000" dirty="0" err="1"/>
                <a:t>dapat</a:t>
              </a:r>
              <a:r>
                <a:rPr lang="en-ID" sz="2000" dirty="0"/>
                <a:t> </a:t>
              </a:r>
              <a:r>
                <a:rPr lang="en-ID" sz="2000" dirty="0" err="1"/>
                <a:t>menjadi</a:t>
              </a:r>
              <a:r>
                <a:rPr lang="en-ID" sz="2000" dirty="0"/>
                <a:t> </a:t>
              </a:r>
              <a:r>
                <a:rPr lang="en-ID" sz="2000" dirty="0" err="1"/>
                <a:t>pribadi</a:t>
              </a:r>
              <a:r>
                <a:rPr lang="en-ID" sz="2000" dirty="0"/>
                <a:t> yang </a:t>
              </a:r>
              <a:r>
                <a:rPr lang="en-ID" sz="2000" dirty="0" err="1"/>
                <a:t>bermanfaat</a:t>
              </a:r>
              <a:r>
                <a:rPr lang="en-ID" sz="2000" dirty="0"/>
                <a:t> </a:t>
              </a:r>
              <a:r>
                <a:rPr lang="en-ID" sz="2000" dirty="0" err="1"/>
                <a:t>bagi</a:t>
              </a:r>
              <a:r>
                <a:rPr lang="en-ID" sz="2000" dirty="0"/>
                <a:t> </a:t>
              </a:r>
              <a:r>
                <a:rPr lang="en-ID" sz="2000" dirty="0" err="1"/>
                <a:t>diri</a:t>
              </a:r>
              <a:r>
                <a:rPr lang="en-ID" sz="2000" dirty="0"/>
                <a:t> </a:t>
              </a:r>
              <a:r>
                <a:rPr lang="en-ID" sz="2000" dirty="0" err="1"/>
                <a:t>sendiri</a:t>
              </a:r>
              <a:r>
                <a:rPr lang="en-ID" sz="2000" dirty="0"/>
                <a:t>, </a:t>
              </a:r>
              <a:r>
                <a:rPr lang="en-ID" sz="2000" dirty="0" err="1"/>
                <a:t>keluarga</a:t>
              </a:r>
              <a:r>
                <a:rPr lang="en-ID" sz="2000" dirty="0"/>
                <a:t>, </a:t>
              </a:r>
              <a:r>
                <a:rPr lang="en-ID" sz="2000" dirty="0" err="1"/>
                <a:t>masyarakat</a:t>
              </a:r>
              <a:r>
                <a:rPr lang="en-ID" sz="2000" dirty="0"/>
                <a:t>, dan agama. 🌟</a:t>
              </a:r>
              <a:endParaRPr lang="en-US" dirty="0"/>
            </a:p>
          </p:txBody>
        </p:sp>
      </p:grpSp>
      <p:pic>
        <p:nvPicPr>
          <p:cNvPr id="65" name="Picture 64">
            <a:extLst>
              <a:ext uri="{FF2B5EF4-FFF2-40B4-BE49-F238E27FC236}">
                <a16:creationId xmlns:a16="http://schemas.microsoft.com/office/drawing/2014/main" id="{B39D4CCA-54F2-402A-71DD-76E96AAFB9B7}"/>
              </a:ext>
            </a:extLst>
          </p:cNvPr>
          <p:cNvPicPr>
            <a:picLocks noChangeAspect="1"/>
          </p:cNvPicPr>
          <p:nvPr/>
        </p:nvPicPr>
        <p:blipFill>
          <a:blip r:embed="rId3"/>
          <a:stretch>
            <a:fillRect/>
          </a:stretch>
        </p:blipFill>
        <p:spPr>
          <a:xfrm>
            <a:off x="0" y="-8514"/>
            <a:ext cx="3589020" cy="8229600"/>
          </a:xfrm>
          <a:prstGeom prst="rect">
            <a:avLst/>
          </a:prstGeom>
        </p:spPr>
      </p:pic>
    </p:spTree>
    <p:extLst>
      <p:ext uri="{BB962C8B-B14F-4D97-AF65-F5344CB8AC3E}">
        <p14:creationId xmlns:p14="http://schemas.microsoft.com/office/powerpoint/2010/main" val="2567831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03677"/>
            <a:ext cx="13057822"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Gill Sans Ultra Bold" panose="020B0A02020104020203" pitchFamily="34" charset="0"/>
                <a:ea typeface="Prata" pitchFamily="34" charset="-122"/>
                <a:cs typeface="Prata" pitchFamily="34" charset="-120"/>
              </a:rPr>
              <a:t>	 </a:t>
            </a:r>
            <a:r>
              <a:rPr lang="en-US" sz="4450" dirty="0" err="1">
                <a:solidFill>
                  <a:srgbClr val="F2E782"/>
                </a:solidFill>
                <a:latin typeface="Gill Sans Ultra Bold" panose="020B0A02020104020203" pitchFamily="34" charset="0"/>
                <a:ea typeface="Prata" pitchFamily="34" charset="-122"/>
                <a:cs typeface="Prata" pitchFamily="34" charset="-120"/>
              </a:rPr>
              <a:t>Anggota</a:t>
            </a:r>
            <a:r>
              <a:rPr lang="en-US" sz="4450" dirty="0">
                <a:solidFill>
                  <a:srgbClr val="F2E782"/>
                </a:solidFill>
                <a:latin typeface="Gill Sans Ultra Bold" panose="020B0A02020104020203" pitchFamily="34" charset="0"/>
                <a:ea typeface="Prata" pitchFamily="34" charset="-122"/>
                <a:cs typeface="Prata" pitchFamily="34" charset="-120"/>
              </a:rPr>
              <a:t>			  		NPM					     </a:t>
            </a:r>
            <a:r>
              <a:rPr lang="en-US" sz="4450" dirty="0" err="1">
                <a:solidFill>
                  <a:srgbClr val="F2E782"/>
                </a:solidFill>
                <a:latin typeface="Gill Sans Ultra Bold" panose="020B0A02020104020203" pitchFamily="34" charset="0"/>
                <a:ea typeface="Prata" pitchFamily="34" charset="-122"/>
                <a:cs typeface="Prata" pitchFamily="34" charset="-120"/>
              </a:rPr>
              <a:t>Kelas</a:t>
            </a:r>
            <a:endParaRPr lang="en-US" sz="4450" dirty="0">
              <a:latin typeface="Gill Sans Ultra Bold" panose="020B0A02020104020203" pitchFamily="34" charset="0"/>
            </a:endParaRPr>
          </a:p>
        </p:txBody>
      </p:sp>
      <p:sp>
        <p:nvSpPr>
          <p:cNvPr id="3" name="Text 1"/>
          <p:cNvSpPr/>
          <p:nvPr/>
        </p:nvSpPr>
        <p:spPr>
          <a:xfrm>
            <a:off x="1013698" y="3774519"/>
            <a:ext cx="3402330" cy="425291"/>
          </a:xfrm>
          <a:prstGeom prst="rect">
            <a:avLst/>
          </a:prstGeom>
          <a:noFill/>
          <a:ln/>
        </p:spPr>
        <p:txBody>
          <a:bodyPr wrap="none" lIns="0" tIns="0" rIns="0" bIns="0" rtlCol="0" anchor="t"/>
          <a:lstStyle/>
          <a:p>
            <a:pPr marL="0" indent="0" algn="ctr">
              <a:lnSpc>
                <a:spcPts val="3300"/>
              </a:lnSpc>
              <a:buNone/>
            </a:pPr>
            <a:r>
              <a:rPr lang="en-US" sz="3600" dirty="0">
                <a:solidFill>
                  <a:srgbClr val="F2E782"/>
                </a:solidFill>
                <a:latin typeface="Prata" pitchFamily="34" charset="0"/>
                <a:ea typeface="Prata" pitchFamily="34" charset="-122"/>
                <a:cs typeface="Prata" pitchFamily="34" charset="-120"/>
              </a:rPr>
              <a:t>Arrafly Aziz Saputra</a:t>
            </a:r>
            <a:endParaRPr lang="en-US" sz="3600" dirty="0"/>
          </a:p>
        </p:txBody>
      </p:sp>
      <p:sp>
        <p:nvSpPr>
          <p:cNvPr id="4" name="Text 2"/>
          <p:cNvSpPr/>
          <p:nvPr/>
        </p:nvSpPr>
        <p:spPr>
          <a:xfrm>
            <a:off x="978952" y="4917691"/>
            <a:ext cx="3402330" cy="425291"/>
          </a:xfrm>
          <a:prstGeom prst="rect">
            <a:avLst/>
          </a:prstGeom>
          <a:noFill/>
          <a:ln/>
        </p:spPr>
        <p:txBody>
          <a:bodyPr wrap="none" lIns="0" tIns="0" rIns="0" bIns="0" rtlCol="0" anchor="t"/>
          <a:lstStyle/>
          <a:p>
            <a:pPr marL="0" indent="0" algn="ctr">
              <a:lnSpc>
                <a:spcPts val="3300"/>
              </a:lnSpc>
              <a:buNone/>
            </a:pPr>
            <a:r>
              <a:rPr lang="en-US" sz="3600" dirty="0">
                <a:solidFill>
                  <a:srgbClr val="F2E782"/>
                </a:solidFill>
                <a:latin typeface="Prata" pitchFamily="34" charset="0"/>
                <a:ea typeface="Prata" pitchFamily="34" charset="-122"/>
                <a:cs typeface="Prata" pitchFamily="34" charset="-120"/>
              </a:rPr>
              <a:t>Divi Agung Satria</a:t>
            </a:r>
            <a:endParaRPr lang="en-US" sz="3600" dirty="0"/>
          </a:p>
        </p:txBody>
      </p:sp>
      <p:sp>
        <p:nvSpPr>
          <p:cNvPr id="5" name="Text 3"/>
          <p:cNvSpPr/>
          <p:nvPr/>
        </p:nvSpPr>
        <p:spPr>
          <a:xfrm>
            <a:off x="978952" y="6060863"/>
            <a:ext cx="3402330" cy="425291"/>
          </a:xfrm>
          <a:prstGeom prst="rect">
            <a:avLst/>
          </a:prstGeom>
          <a:noFill/>
          <a:ln/>
        </p:spPr>
        <p:txBody>
          <a:bodyPr wrap="none" lIns="0" tIns="0" rIns="0" bIns="0" rtlCol="0" anchor="t"/>
          <a:lstStyle/>
          <a:p>
            <a:pPr marL="0" indent="0" algn="ctr">
              <a:lnSpc>
                <a:spcPts val="3300"/>
              </a:lnSpc>
              <a:buNone/>
            </a:pPr>
            <a:r>
              <a:rPr lang="en-US" sz="3600" dirty="0">
                <a:solidFill>
                  <a:srgbClr val="F2E782"/>
                </a:solidFill>
                <a:latin typeface="Prata" pitchFamily="34" charset="0"/>
                <a:ea typeface="Prata" pitchFamily="34" charset="-122"/>
                <a:cs typeface="Prata" pitchFamily="34" charset="-120"/>
              </a:rPr>
              <a:t>Nihayatus Sa'adah</a:t>
            </a:r>
            <a:endParaRPr lang="en-US" sz="3600" dirty="0"/>
          </a:p>
        </p:txBody>
      </p:sp>
      <p:sp>
        <p:nvSpPr>
          <p:cNvPr id="6" name="Text 4"/>
          <p:cNvSpPr/>
          <p:nvPr/>
        </p:nvSpPr>
        <p:spPr>
          <a:xfrm>
            <a:off x="5605820" y="3774519"/>
            <a:ext cx="3402330" cy="425291"/>
          </a:xfrm>
          <a:prstGeom prst="rect">
            <a:avLst/>
          </a:prstGeom>
          <a:noFill/>
          <a:ln/>
        </p:spPr>
        <p:txBody>
          <a:bodyPr wrap="none" lIns="0" tIns="0" rIns="0" bIns="0" rtlCol="0" anchor="t"/>
          <a:lstStyle/>
          <a:p>
            <a:pPr marL="0" indent="0" algn="ctr">
              <a:lnSpc>
                <a:spcPts val="3300"/>
              </a:lnSpc>
              <a:buNone/>
            </a:pPr>
            <a:r>
              <a:rPr lang="en-US" sz="3600" dirty="0">
                <a:solidFill>
                  <a:srgbClr val="F2E782"/>
                </a:solidFill>
                <a:latin typeface="Prata" pitchFamily="34" charset="0"/>
                <a:ea typeface="Prata" pitchFamily="34" charset="-122"/>
                <a:cs typeface="Prata" pitchFamily="34" charset="-120"/>
              </a:rPr>
              <a:t>D1A240028</a:t>
            </a:r>
            <a:endParaRPr lang="en-US" sz="3600" dirty="0"/>
          </a:p>
        </p:txBody>
      </p:sp>
      <p:sp>
        <p:nvSpPr>
          <p:cNvPr id="7" name="Text 5"/>
          <p:cNvSpPr/>
          <p:nvPr/>
        </p:nvSpPr>
        <p:spPr>
          <a:xfrm>
            <a:off x="5605820" y="4979775"/>
            <a:ext cx="3402330" cy="425291"/>
          </a:xfrm>
          <a:prstGeom prst="rect">
            <a:avLst/>
          </a:prstGeom>
          <a:noFill/>
          <a:ln/>
        </p:spPr>
        <p:txBody>
          <a:bodyPr wrap="none" lIns="0" tIns="0" rIns="0" bIns="0" rtlCol="0" anchor="t"/>
          <a:lstStyle/>
          <a:p>
            <a:pPr marL="0" indent="0" algn="ctr">
              <a:lnSpc>
                <a:spcPts val="3300"/>
              </a:lnSpc>
              <a:buNone/>
            </a:pPr>
            <a:r>
              <a:rPr lang="en-US" sz="3600" dirty="0">
                <a:solidFill>
                  <a:srgbClr val="F2E782"/>
                </a:solidFill>
                <a:latin typeface="Prata" pitchFamily="34" charset="0"/>
                <a:ea typeface="Prata" pitchFamily="34" charset="-122"/>
                <a:cs typeface="Prata" pitchFamily="34" charset="-120"/>
              </a:rPr>
              <a:t>D1A240038</a:t>
            </a:r>
            <a:endParaRPr lang="en-US" sz="3600" dirty="0"/>
          </a:p>
        </p:txBody>
      </p:sp>
      <p:sp>
        <p:nvSpPr>
          <p:cNvPr id="8" name="Text 6"/>
          <p:cNvSpPr/>
          <p:nvPr/>
        </p:nvSpPr>
        <p:spPr>
          <a:xfrm>
            <a:off x="5605820" y="6060863"/>
            <a:ext cx="3402330" cy="425291"/>
          </a:xfrm>
          <a:prstGeom prst="rect">
            <a:avLst/>
          </a:prstGeom>
          <a:noFill/>
          <a:ln/>
        </p:spPr>
        <p:txBody>
          <a:bodyPr wrap="none" lIns="0" tIns="0" rIns="0" bIns="0" rtlCol="0" anchor="t"/>
          <a:lstStyle/>
          <a:p>
            <a:pPr marL="0" indent="0" algn="ctr">
              <a:lnSpc>
                <a:spcPts val="3300"/>
              </a:lnSpc>
              <a:buNone/>
            </a:pPr>
            <a:r>
              <a:rPr lang="en-US" sz="3600" dirty="0">
                <a:solidFill>
                  <a:srgbClr val="F2E782"/>
                </a:solidFill>
                <a:latin typeface="Prata" pitchFamily="34" charset="0"/>
                <a:ea typeface="Prata" pitchFamily="34" charset="-122"/>
                <a:cs typeface="Prata" pitchFamily="34" charset="-120"/>
              </a:rPr>
              <a:t>D1A240045</a:t>
            </a:r>
            <a:endParaRPr lang="en-US" sz="3600" dirty="0"/>
          </a:p>
        </p:txBody>
      </p:sp>
      <p:sp>
        <p:nvSpPr>
          <p:cNvPr id="9" name="Text 7"/>
          <p:cNvSpPr/>
          <p:nvPr/>
        </p:nvSpPr>
        <p:spPr>
          <a:xfrm>
            <a:off x="9978152" y="4033929"/>
            <a:ext cx="3873460" cy="708779"/>
          </a:xfrm>
          <a:prstGeom prst="rect">
            <a:avLst/>
          </a:prstGeom>
          <a:noFill/>
          <a:ln/>
        </p:spPr>
        <p:txBody>
          <a:bodyPr wrap="none" lIns="0" tIns="0" rIns="0" bIns="0" rtlCol="0" anchor="t"/>
          <a:lstStyle/>
          <a:p>
            <a:pPr marL="0" indent="0" algn="ctr">
              <a:lnSpc>
                <a:spcPts val="5550"/>
              </a:lnSpc>
              <a:buNone/>
            </a:pPr>
            <a:r>
              <a:rPr lang="en-US" sz="4450" dirty="0">
                <a:solidFill>
                  <a:srgbClr val="F2E782"/>
                </a:solidFill>
                <a:latin typeface="Prata" pitchFamily="34" charset="0"/>
                <a:ea typeface="Prata" pitchFamily="34" charset="-122"/>
                <a:cs typeface="Prata" pitchFamily="34" charset="-120"/>
              </a:rPr>
              <a:t>1RB</a:t>
            </a:r>
            <a:endParaRPr lang="en-US" sz="4450" dirty="0"/>
          </a:p>
        </p:txBody>
      </p:sp>
      <p:sp>
        <p:nvSpPr>
          <p:cNvPr id="10" name="Text 8"/>
          <p:cNvSpPr/>
          <p:nvPr/>
        </p:nvSpPr>
        <p:spPr>
          <a:xfrm>
            <a:off x="9978152" y="5195753"/>
            <a:ext cx="3873460" cy="708779"/>
          </a:xfrm>
          <a:prstGeom prst="rect">
            <a:avLst/>
          </a:prstGeom>
          <a:noFill/>
          <a:ln/>
        </p:spPr>
        <p:txBody>
          <a:bodyPr wrap="none" lIns="0" tIns="0" rIns="0" bIns="0" rtlCol="0" anchor="t"/>
          <a:lstStyle/>
          <a:p>
            <a:pPr marL="0" indent="0" algn="ctr">
              <a:lnSpc>
                <a:spcPts val="5550"/>
              </a:lnSpc>
              <a:buNone/>
            </a:pPr>
            <a:r>
              <a:rPr lang="en-US" sz="4450" dirty="0">
                <a:solidFill>
                  <a:srgbClr val="F2E782"/>
                </a:solidFill>
                <a:latin typeface="Prata" pitchFamily="34" charset="0"/>
                <a:ea typeface="Prata" pitchFamily="34" charset="-122"/>
                <a:cs typeface="Prata" pitchFamily="34" charset="-120"/>
              </a:rPr>
              <a:t>Fasilkom </a:t>
            </a:r>
            <a:endParaRPr lang="en-US" sz="4450" dirty="0"/>
          </a:p>
        </p:txBody>
      </p:sp>
    </p:spTree>
  </p:cSld>
  <p:clrMapOvr>
    <a:masterClrMapping/>
  </p:clrMapOvr>
  <mc:AlternateContent xmlns:mc="http://schemas.openxmlformats.org/markup-compatibility/2006" xmlns:p14="http://schemas.microsoft.com/office/powerpoint/2010/main">
    <mc:Choice Requires="p14">
      <p:transition spd="slow" p14:dur="35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0D0E8-BC14-6E66-E83A-0460D3F7BC2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A407D2A-B5D8-B3F8-3A6F-B8F1EEEB5AB8}"/>
              </a:ext>
            </a:extLst>
          </p:cNvPr>
          <p:cNvSpPr/>
          <p:nvPr/>
        </p:nvSpPr>
        <p:spPr>
          <a:xfrm>
            <a:off x="6280190" y="1388626"/>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2E782"/>
                </a:solidFill>
                <a:latin typeface="Prata" pitchFamily="34" charset="0"/>
                <a:ea typeface="Prata" pitchFamily="34" charset="-122"/>
                <a:cs typeface="Prata" pitchFamily="34" charset="-120"/>
              </a:rPr>
              <a:t>Ilmu dan Pengetahuan dalam Islam</a:t>
            </a:r>
            <a:endParaRPr lang="en-US" sz="6150" dirty="0"/>
          </a:p>
        </p:txBody>
      </p:sp>
      <p:sp>
        <p:nvSpPr>
          <p:cNvPr id="4" name="Text 1">
            <a:extLst>
              <a:ext uri="{FF2B5EF4-FFF2-40B4-BE49-F238E27FC236}">
                <a16:creationId xmlns:a16="http://schemas.microsoft.com/office/drawing/2014/main" id="{409F10FE-709A-5ADC-F261-D1EC9A4DC3DB}"/>
              </a:ext>
            </a:extLst>
          </p:cNvPr>
          <p:cNvSpPr/>
          <p:nvPr/>
        </p:nvSpPr>
        <p:spPr>
          <a:xfrm>
            <a:off x="6280190" y="4663440"/>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Dalam Islam, ilmu dan pengetahuan memiliki kedudukan yang sangat tinggi. Islam menekankan pentingnya menuntut ilmu dan mengembangkan pengetahuan sebagai sarana untuk memahami kebesaran Tuhan dan menjadi hamba yang lebih baik. Melalui ilmu dan pengetahuan, umat Islam dapat memperkaya diri, berkontribusi pada kemajuan peradaban, dan menjadi lebih dekat dengan Sang Pencipta.</a:t>
            </a:r>
            <a:endParaRPr lang="en-US" sz="1750" dirty="0"/>
          </a:p>
        </p:txBody>
      </p:sp>
      <p:pic>
        <p:nvPicPr>
          <p:cNvPr id="5" name="Image 0" descr="preencoded.png">
            <a:extLst>
              <a:ext uri="{FF2B5EF4-FFF2-40B4-BE49-F238E27FC236}">
                <a16:creationId xmlns:a16="http://schemas.microsoft.com/office/drawing/2014/main" id="{9158B50C-2E75-7F4A-0880-A86F243EC38B}"/>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893977449"/>
      </p:ext>
    </p:extLst>
  </p:cSld>
  <p:clrMapOvr>
    <a:masterClrMapping/>
  </p:clrMapOvr>
  <mc:AlternateContent xmlns:mc="http://schemas.openxmlformats.org/markup-compatibility/2006" xmlns:p14="http://schemas.microsoft.com/office/powerpoint/2010/main">
    <mc:Choice Requires="p14">
      <p:transition spd="slow" p14:dur="45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175" y="588883"/>
            <a:ext cx="7796451" cy="1203008"/>
          </a:xfrm>
          <a:prstGeom prst="rect">
            <a:avLst/>
          </a:prstGeom>
          <a:noFill/>
          <a:ln/>
        </p:spPr>
        <p:txBody>
          <a:bodyPr wrap="square" lIns="0" tIns="0" rIns="0" bIns="0" rtlCol="0" anchor="t"/>
          <a:lstStyle/>
          <a:p>
            <a:pPr marL="0" indent="0">
              <a:lnSpc>
                <a:spcPts val="4700"/>
              </a:lnSpc>
              <a:buNone/>
            </a:pPr>
            <a:r>
              <a:rPr lang="en-US" sz="3750" dirty="0">
                <a:solidFill>
                  <a:srgbClr val="F2E782"/>
                </a:solidFill>
                <a:latin typeface="Prata" pitchFamily="34" charset="0"/>
                <a:ea typeface="Prata" pitchFamily="34" charset="-122"/>
                <a:cs typeface="Prata" pitchFamily="34" charset="-120"/>
              </a:rPr>
              <a:t>Dasar Hukum Ilmu Pengetahuan dalam Islam</a:t>
            </a:r>
            <a:endParaRPr lang="en-US" sz="3750" dirty="0"/>
          </a:p>
        </p:txBody>
      </p:sp>
      <p:sp>
        <p:nvSpPr>
          <p:cNvPr id="4" name="Shape 1"/>
          <p:cNvSpPr/>
          <p:nvPr/>
        </p:nvSpPr>
        <p:spPr>
          <a:xfrm>
            <a:off x="6437471" y="2080617"/>
            <a:ext cx="22860" cy="5560100"/>
          </a:xfrm>
          <a:prstGeom prst="roundRect">
            <a:avLst>
              <a:gd name="adj" fmla="val 126322"/>
            </a:avLst>
          </a:prstGeom>
          <a:solidFill>
            <a:srgbClr val="535455"/>
          </a:solidFill>
          <a:ln/>
        </p:spPr>
      </p:sp>
      <p:sp>
        <p:nvSpPr>
          <p:cNvPr id="5" name="Shape 2"/>
          <p:cNvSpPr/>
          <p:nvPr/>
        </p:nvSpPr>
        <p:spPr>
          <a:xfrm>
            <a:off x="6642616" y="2502337"/>
            <a:ext cx="673775" cy="22860"/>
          </a:xfrm>
          <a:prstGeom prst="roundRect">
            <a:avLst>
              <a:gd name="adj" fmla="val 126322"/>
            </a:avLst>
          </a:prstGeom>
          <a:solidFill>
            <a:srgbClr val="AE9619"/>
          </a:solidFill>
          <a:ln/>
        </p:spPr>
      </p:sp>
      <p:sp>
        <p:nvSpPr>
          <p:cNvPr id="6" name="Shape 3"/>
          <p:cNvSpPr/>
          <p:nvPr/>
        </p:nvSpPr>
        <p:spPr>
          <a:xfrm>
            <a:off x="6232327" y="2297192"/>
            <a:ext cx="433149" cy="433149"/>
          </a:xfrm>
          <a:prstGeom prst="roundRect">
            <a:avLst>
              <a:gd name="adj" fmla="val 6667"/>
            </a:avLst>
          </a:prstGeom>
          <a:solidFill>
            <a:srgbClr val="957D00"/>
          </a:solidFill>
          <a:ln/>
        </p:spPr>
      </p:sp>
      <p:sp>
        <p:nvSpPr>
          <p:cNvPr id="7" name="Text 4"/>
          <p:cNvSpPr/>
          <p:nvPr/>
        </p:nvSpPr>
        <p:spPr>
          <a:xfrm>
            <a:off x="6399014" y="2369344"/>
            <a:ext cx="99655" cy="288727"/>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Prata" pitchFamily="34" charset="0"/>
                <a:ea typeface="Prata" pitchFamily="34" charset="-122"/>
                <a:cs typeface="Prata" pitchFamily="34" charset="-120"/>
              </a:rPr>
              <a:t>1</a:t>
            </a:r>
            <a:endParaRPr lang="en-US" sz="2250" dirty="0"/>
          </a:p>
        </p:txBody>
      </p:sp>
      <p:sp>
        <p:nvSpPr>
          <p:cNvPr id="8" name="Text 5"/>
          <p:cNvSpPr/>
          <p:nvPr/>
        </p:nvSpPr>
        <p:spPr>
          <a:xfrm>
            <a:off x="7507724" y="2273022"/>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CFCBBF"/>
                </a:solidFill>
                <a:latin typeface="Prata" pitchFamily="34" charset="0"/>
                <a:ea typeface="Prata" pitchFamily="34" charset="-122"/>
                <a:cs typeface="Prata" pitchFamily="34" charset="-120"/>
              </a:rPr>
              <a:t>Al-Quran</a:t>
            </a:r>
            <a:endParaRPr lang="en-US" sz="1850" dirty="0"/>
          </a:p>
        </p:txBody>
      </p:sp>
      <p:sp>
        <p:nvSpPr>
          <p:cNvPr id="9" name="Text 6"/>
          <p:cNvSpPr/>
          <p:nvPr/>
        </p:nvSpPr>
        <p:spPr>
          <a:xfrm>
            <a:off x="7507724" y="2689265"/>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Al-Quran, sebagai sumber utama ajaran Islam, banyak menyinggung tentang pentingnya menuntut ilmu. Terdapat banyak ayat yang mendorong umat Islam untuk belajar dan menggali pengetahuan.</a:t>
            </a:r>
            <a:endParaRPr lang="en-US" sz="1500" dirty="0"/>
          </a:p>
        </p:txBody>
      </p:sp>
      <p:sp>
        <p:nvSpPr>
          <p:cNvPr id="10" name="Shape 7"/>
          <p:cNvSpPr/>
          <p:nvPr/>
        </p:nvSpPr>
        <p:spPr>
          <a:xfrm>
            <a:off x="6642616" y="4419838"/>
            <a:ext cx="673775" cy="22860"/>
          </a:xfrm>
          <a:prstGeom prst="roundRect">
            <a:avLst>
              <a:gd name="adj" fmla="val 126322"/>
            </a:avLst>
          </a:prstGeom>
          <a:solidFill>
            <a:srgbClr val="AE9619"/>
          </a:solidFill>
          <a:ln/>
        </p:spPr>
      </p:sp>
      <p:sp>
        <p:nvSpPr>
          <p:cNvPr id="11" name="Shape 8"/>
          <p:cNvSpPr/>
          <p:nvPr/>
        </p:nvSpPr>
        <p:spPr>
          <a:xfrm>
            <a:off x="6232327" y="4214693"/>
            <a:ext cx="433149" cy="433149"/>
          </a:xfrm>
          <a:prstGeom prst="roundRect">
            <a:avLst>
              <a:gd name="adj" fmla="val 6667"/>
            </a:avLst>
          </a:prstGeom>
          <a:solidFill>
            <a:srgbClr val="957D00"/>
          </a:solidFill>
          <a:ln/>
        </p:spPr>
      </p:sp>
      <p:sp>
        <p:nvSpPr>
          <p:cNvPr id="12" name="Text 9"/>
          <p:cNvSpPr/>
          <p:nvPr/>
        </p:nvSpPr>
        <p:spPr>
          <a:xfrm>
            <a:off x="6360438" y="4286845"/>
            <a:ext cx="176927" cy="288727"/>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Prata" pitchFamily="34" charset="0"/>
                <a:ea typeface="Prata" pitchFamily="34" charset="-122"/>
                <a:cs typeface="Prata" pitchFamily="34" charset="-120"/>
              </a:rPr>
              <a:t>2</a:t>
            </a:r>
            <a:endParaRPr lang="en-US" sz="2250" dirty="0"/>
          </a:p>
        </p:txBody>
      </p:sp>
      <p:sp>
        <p:nvSpPr>
          <p:cNvPr id="13" name="Text 10"/>
          <p:cNvSpPr/>
          <p:nvPr/>
        </p:nvSpPr>
        <p:spPr>
          <a:xfrm>
            <a:off x="7507724" y="4190524"/>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CFCBBF"/>
                </a:solidFill>
                <a:latin typeface="Prata" pitchFamily="34" charset="0"/>
                <a:ea typeface="Prata" pitchFamily="34" charset="-122"/>
                <a:cs typeface="Prata" pitchFamily="34" charset="-120"/>
              </a:rPr>
              <a:t>As-Sunnah</a:t>
            </a:r>
            <a:endParaRPr lang="en-US" sz="1850" dirty="0"/>
          </a:p>
        </p:txBody>
      </p:sp>
      <p:sp>
        <p:nvSpPr>
          <p:cNvPr id="14" name="Text 11"/>
          <p:cNvSpPr/>
          <p:nvPr/>
        </p:nvSpPr>
        <p:spPr>
          <a:xfrm>
            <a:off x="7507724" y="4606766"/>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Selain Al-Quran, Sunnah Nabi Muhammad SAW juga menekankan kewajiban umat Islam untuk menuntut ilmu. Banyak hadits yang menyerukan agar umat Islam senantiasa belajar dan mengamalkan ilmu.</a:t>
            </a:r>
            <a:endParaRPr lang="en-US" sz="1500" dirty="0"/>
          </a:p>
        </p:txBody>
      </p:sp>
      <p:sp>
        <p:nvSpPr>
          <p:cNvPr id="15" name="Shape 12"/>
          <p:cNvSpPr/>
          <p:nvPr/>
        </p:nvSpPr>
        <p:spPr>
          <a:xfrm>
            <a:off x="6642616" y="6337340"/>
            <a:ext cx="673775" cy="22860"/>
          </a:xfrm>
          <a:prstGeom prst="roundRect">
            <a:avLst>
              <a:gd name="adj" fmla="val 126322"/>
            </a:avLst>
          </a:prstGeom>
          <a:solidFill>
            <a:srgbClr val="AE9619"/>
          </a:solidFill>
          <a:ln/>
        </p:spPr>
      </p:sp>
      <p:sp>
        <p:nvSpPr>
          <p:cNvPr id="16" name="Shape 13"/>
          <p:cNvSpPr/>
          <p:nvPr/>
        </p:nvSpPr>
        <p:spPr>
          <a:xfrm>
            <a:off x="6232327" y="6132195"/>
            <a:ext cx="433149" cy="433149"/>
          </a:xfrm>
          <a:prstGeom prst="roundRect">
            <a:avLst>
              <a:gd name="adj" fmla="val 6667"/>
            </a:avLst>
          </a:prstGeom>
          <a:solidFill>
            <a:srgbClr val="957D00"/>
          </a:solidFill>
          <a:ln/>
        </p:spPr>
      </p:sp>
      <p:sp>
        <p:nvSpPr>
          <p:cNvPr id="17" name="Text 14"/>
          <p:cNvSpPr/>
          <p:nvPr/>
        </p:nvSpPr>
        <p:spPr>
          <a:xfrm>
            <a:off x="6359366" y="6204347"/>
            <a:ext cx="178951" cy="288727"/>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Prata" pitchFamily="34" charset="0"/>
                <a:ea typeface="Prata" pitchFamily="34" charset="-122"/>
                <a:cs typeface="Prata" pitchFamily="34" charset="-120"/>
              </a:rPr>
              <a:t>3</a:t>
            </a:r>
            <a:endParaRPr lang="en-US" sz="2250" dirty="0"/>
          </a:p>
        </p:txBody>
      </p:sp>
      <p:sp>
        <p:nvSpPr>
          <p:cNvPr id="18" name="Text 15"/>
          <p:cNvSpPr/>
          <p:nvPr/>
        </p:nvSpPr>
        <p:spPr>
          <a:xfrm>
            <a:off x="7507724" y="6108025"/>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CFCBBF"/>
                </a:solidFill>
                <a:latin typeface="Prata" pitchFamily="34" charset="0"/>
                <a:ea typeface="Prata" pitchFamily="34" charset="-122"/>
                <a:cs typeface="Prata" pitchFamily="34" charset="-120"/>
              </a:rPr>
              <a:t>Ijma' Ulama</a:t>
            </a:r>
            <a:endParaRPr lang="en-US" sz="1850" dirty="0"/>
          </a:p>
        </p:txBody>
      </p:sp>
      <p:sp>
        <p:nvSpPr>
          <p:cNvPr id="19" name="Text 16"/>
          <p:cNvSpPr/>
          <p:nvPr/>
        </p:nvSpPr>
        <p:spPr>
          <a:xfrm>
            <a:off x="7507724" y="6524268"/>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Para ulama Islam sepakat bahwa menuntut ilmu adalah wajib hukumnya bagi setiap Muslim, baik laki-laki maupun perempuan. Ilmu dianggap sebagai sarana untuk memahami agama dan menjalankan perintah-Nya.</a:t>
            </a:r>
            <a:endParaRPr lang="en-US" sz="15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3063" y="546497"/>
            <a:ext cx="7757874" cy="1237536"/>
          </a:xfrm>
          <a:prstGeom prst="rect">
            <a:avLst/>
          </a:prstGeom>
          <a:noFill/>
          <a:ln/>
        </p:spPr>
        <p:txBody>
          <a:bodyPr wrap="square" lIns="0" tIns="0" rIns="0" bIns="0" rtlCol="0" anchor="t"/>
          <a:lstStyle/>
          <a:p>
            <a:pPr marL="0" indent="0">
              <a:lnSpc>
                <a:spcPts val="4850"/>
              </a:lnSpc>
              <a:buNone/>
            </a:pPr>
            <a:r>
              <a:rPr lang="en-US" sz="3850" dirty="0">
                <a:solidFill>
                  <a:srgbClr val="F2E782"/>
                </a:solidFill>
                <a:latin typeface="Prata" pitchFamily="34" charset="0"/>
                <a:ea typeface="Prata" pitchFamily="34" charset="-122"/>
                <a:cs typeface="Prata" pitchFamily="34" charset="-120"/>
              </a:rPr>
              <a:t>Syarat – Syarat Ilmu Pengetahuan dalam Islam</a:t>
            </a:r>
            <a:endParaRPr lang="en-US" sz="3850" dirty="0"/>
          </a:p>
        </p:txBody>
      </p:sp>
      <p:sp>
        <p:nvSpPr>
          <p:cNvPr id="4" name="Shape 1"/>
          <p:cNvSpPr/>
          <p:nvPr/>
        </p:nvSpPr>
        <p:spPr>
          <a:xfrm>
            <a:off x="693063" y="2303740"/>
            <a:ext cx="445532" cy="445532"/>
          </a:xfrm>
          <a:prstGeom prst="roundRect">
            <a:avLst>
              <a:gd name="adj" fmla="val 6667"/>
            </a:avLst>
          </a:prstGeom>
          <a:solidFill>
            <a:srgbClr val="957D00"/>
          </a:solidFill>
          <a:ln/>
        </p:spPr>
      </p:sp>
      <p:sp>
        <p:nvSpPr>
          <p:cNvPr id="5" name="Text 2"/>
          <p:cNvSpPr/>
          <p:nvPr/>
        </p:nvSpPr>
        <p:spPr>
          <a:xfrm>
            <a:off x="864513" y="2377916"/>
            <a:ext cx="102513" cy="297061"/>
          </a:xfrm>
          <a:prstGeom prst="rect">
            <a:avLst/>
          </a:prstGeom>
          <a:noFill/>
          <a:ln/>
        </p:spPr>
        <p:txBody>
          <a:bodyPr wrap="none" lIns="0" tIns="0" rIns="0" bIns="0" rtlCol="0" anchor="t"/>
          <a:lstStyle/>
          <a:p>
            <a:pPr marL="0" indent="0" algn="ctr">
              <a:lnSpc>
                <a:spcPts val="2300"/>
              </a:lnSpc>
              <a:buNone/>
            </a:pPr>
            <a:r>
              <a:rPr lang="en-US" sz="2300" dirty="0">
                <a:solidFill>
                  <a:srgbClr val="FFFFFF"/>
                </a:solidFill>
                <a:latin typeface="Prata" pitchFamily="34" charset="0"/>
                <a:ea typeface="Prata" pitchFamily="34" charset="-122"/>
                <a:cs typeface="Prata" pitchFamily="34" charset="-120"/>
              </a:rPr>
              <a:t>1</a:t>
            </a:r>
            <a:endParaRPr lang="en-US" sz="2300" dirty="0"/>
          </a:p>
        </p:txBody>
      </p:sp>
      <p:sp>
        <p:nvSpPr>
          <p:cNvPr id="6" name="Text 3"/>
          <p:cNvSpPr/>
          <p:nvPr/>
        </p:nvSpPr>
        <p:spPr>
          <a:xfrm>
            <a:off x="1336596" y="2303740"/>
            <a:ext cx="2998708" cy="309324"/>
          </a:xfrm>
          <a:prstGeom prst="rect">
            <a:avLst/>
          </a:prstGeom>
          <a:noFill/>
          <a:ln/>
        </p:spPr>
        <p:txBody>
          <a:bodyPr wrap="none" lIns="0" tIns="0" rIns="0" bIns="0" rtlCol="0" anchor="t"/>
          <a:lstStyle/>
          <a:p>
            <a:pPr marL="0" indent="0">
              <a:lnSpc>
                <a:spcPts val="2400"/>
              </a:lnSpc>
              <a:buNone/>
            </a:pPr>
            <a:r>
              <a:rPr lang="en-US" sz="1900" dirty="0">
                <a:solidFill>
                  <a:srgbClr val="CFCBBF"/>
                </a:solidFill>
                <a:latin typeface="Prata" pitchFamily="34" charset="0"/>
                <a:ea typeface="Prata" pitchFamily="34" charset="-122"/>
                <a:cs typeface="Prata" pitchFamily="34" charset="-120"/>
              </a:rPr>
              <a:t>Memiliki Niat yang Ikhlas</a:t>
            </a:r>
            <a:endParaRPr lang="en-US" sz="1900" dirty="0"/>
          </a:p>
        </p:txBody>
      </p:sp>
      <p:sp>
        <p:nvSpPr>
          <p:cNvPr id="7" name="Text 4"/>
          <p:cNvSpPr/>
          <p:nvPr/>
        </p:nvSpPr>
        <p:spPr>
          <a:xfrm>
            <a:off x="1336596" y="2731770"/>
            <a:ext cx="3136463" cy="1583531"/>
          </a:xfrm>
          <a:prstGeom prst="rect">
            <a:avLst/>
          </a:prstGeom>
          <a:noFill/>
          <a:ln/>
        </p:spPr>
        <p:txBody>
          <a:bodyPr wrap="square" lIns="0" tIns="0" rIns="0" bIns="0" rtlCol="0" anchor="t"/>
          <a:lstStyle/>
          <a:p>
            <a:pPr marL="0" indent="0">
              <a:lnSpc>
                <a:spcPts val="2450"/>
              </a:lnSpc>
              <a:buNone/>
            </a:pPr>
            <a:r>
              <a:rPr lang="en-US" sz="1550" dirty="0">
                <a:solidFill>
                  <a:srgbClr val="CFCBBF"/>
                </a:solidFill>
                <a:latin typeface="Raleway" pitchFamily="34" charset="0"/>
                <a:ea typeface="Raleway" pitchFamily="34" charset="-122"/>
                <a:cs typeface="Raleway" pitchFamily="34" charset="-120"/>
              </a:rPr>
              <a:t>Dalam Islam, ilmu pengetahuan harus diperoleh dengan niat yang ikhlas untuk mencari ridha Allah, bukan untuk kepentingan duniawi semata.</a:t>
            </a:r>
            <a:endParaRPr lang="en-US" sz="1550" dirty="0"/>
          </a:p>
        </p:txBody>
      </p:sp>
      <p:sp>
        <p:nvSpPr>
          <p:cNvPr id="8" name="Shape 5"/>
          <p:cNvSpPr/>
          <p:nvPr/>
        </p:nvSpPr>
        <p:spPr>
          <a:xfrm>
            <a:off x="4671060" y="2303740"/>
            <a:ext cx="445532" cy="445532"/>
          </a:xfrm>
          <a:prstGeom prst="roundRect">
            <a:avLst>
              <a:gd name="adj" fmla="val 6667"/>
            </a:avLst>
          </a:prstGeom>
          <a:solidFill>
            <a:srgbClr val="957D00"/>
          </a:solidFill>
          <a:ln/>
        </p:spPr>
      </p:sp>
      <p:sp>
        <p:nvSpPr>
          <p:cNvPr id="9" name="Text 6"/>
          <p:cNvSpPr/>
          <p:nvPr/>
        </p:nvSpPr>
        <p:spPr>
          <a:xfrm>
            <a:off x="4802743" y="2377916"/>
            <a:ext cx="182047" cy="297061"/>
          </a:xfrm>
          <a:prstGeom prst="rect">
            <a:avLst/>
          </a:prstGeom>
          <a:noFill/>
          <a:ln/>
        </p:spPr>
        <p:txBody>
          <a:bodyPr wrap="none" lIns="0" tIns="0" rIns="0" bIns="0" rtlCol="0" anchor="t"/>
          <a:lstStyle/>
          <a:p>
            <a:pPr marL="0" indent="0" algn="ctr">
              <a:lnSpc>
                <a:spcPts val="2300"/>
              </a:lnSpc>
              <a:buNone/>
            </a:pPr>
            <a:r>
              <a:rPr lang="en-US" sz="2300" dirty="0">
                <a:solidFill>
                  <a:srgbClr val="FFFFFF"/>
                </a:solidFill>
                <a:latin typeface="Prata" pitchFamily="34" charset="0"/>
                <a:ea typeface="Prata" pitchFamily="34" charset="-122"/>
                <a:cs typeface="Prata" pitchFamily="34" charset="-120"/>
              </a:rPr>
              <a:t>2</a:t>
            </a:r>
            <a:endParaRPr lang="en-US" sz="2300" dirty="0"/>
          </a:p>
        </p:txBody>
      </p:sp>
      <p:sp>
        <p:nvSpPr>
          <p:cNvPr id="10" name="Text 7"/>
          <p:cNvSpPr/>
          <p:nvPr/>
        </p:nvSpPr>
        <p:spPr>
          <a:xfrm>
            <a:off x="5314593" y="2303740"/>
            <a:ext cx="3136463" cy="618649"/>
          </a:xfrm>
          <a:prstGeom prst="rect">
            <a:avLst/>
          </a:prstGeom>
          <a:noFill/>
          <a:ln/>
        </p:spPr>
        <p:txBody>
          <a:bodyPr wrap="square" lIns="0" tIns="0" rIns="0" bIns="0" rtlCol="0" anchor="t"/>
          <a:lstStyle/>
          <a:p>
            <a:pPr marL="0" indent="0">
              <a:lnSpc>
                <a:spcPts val="2400"/>
              </a:lnSpc>
              <a:buNone/>
            </a:pPr>
            <a:r>
              <a:rPr lang="en-US" sz="1900" dirty="0">
                <a:solidFill>
                  <a:srgbClr val="CFCBBF"/>
                </a:solidFill>
                <a:latin typeface="Prata" pitchFamily="34" charset="0"/>
                <a:ea typeface="Prata" pitchFamily="34" charset="-122"/>
                <a:cs typeface="Prata" pitchFamily="34" charset="-120"/>
              </a:rPr>
              <a:t>Bersumber dari al-Quran dan Sunnah</a:t>
            </a:r>
            <a:endParaRPr lang="en-US" sz="1900" dirty="0"/>
          </a:p>
        </p:txBody>
      </p:sp>
      <p:sp>
        <p:nvSpPr>
          <p:cNvPr id="11" name="Text 8"/>
          <p:cNvSpPr/>
          <p:nvPr/>
        </p:nvSpPr>
        <p:spPr>
          <a:xfrm>
            <a:off x="5314593" y="3041094"/>
            <a:ext cx="3136463" cy="1900238"/>
          </a:xfrm>
          <a:prstGeom prst="rect">
            <a:avLst/>
          </a:prstGeom>
          <a:noFill/>
          <a:ln/>
        </p:spPr>
        <p:txBody>
          <a:bodyPr wrap="square" lIns="0" tIns="0" rIns="0" bIns="0" rtlCol="0" anchor="t"/>
          <a:lstStyle/>
          <a:p>
            <a:pPr marL="0" indent="0">
              <a:lnSpc>
                <a:spcPts val="2450"/>
              </a:lnSpc>
              <a:buNone/>
            </a:pPr>
            <a:r>
              <a:rPr lang="en-US" sz="1550" dirty="0">
                <a:solidFill>
                  <a:srgbClr val="CFCBBF"/>
                </a:solidFill>
                <a:latin typeface="Raleway" pitchFamily="34" charset="0"/>
                <a:ea typeface="Raleway" pitchFamily="34" charset="-122"/>
                <a:cs typeface="Raleway" pitchFamily="34" charset="-120"/>
              </a:rPr>
              <a:t>Ilmu pengetahuan dalam Islam harus berlandaskan pada Al-Quran dan Sunnah Nabi Muhammad SAW, yang merupakan sumber ajaran Islam yang otentik.</a:t>
            </a:r>
            <a:endParaRPr lang="en-US" sz="1550" dirty="0"/>
          </a:p>
        </p:txBody>
      </p:sp>
      <p:sp>
        <p:nvSpPr>
          <p:cNvPr id="12" name="Shape 9"/>
          <p:cNvSpPr/>
          <p:nvPr/>
        </p:nvSpPr>
        <p:spPr>
          <a:xfrm>
            <a:off x="693063" y="5362099"/>
            <a:ext cx="445532" cy="445532"/>
          </a:xfrm>
          <a:prstGeom prst="roundRect">
            <a:avLst>
              <a:gd name="adj" fmla="val 6667"/>
            </a:avLst>
          </a:prstGeom>
          <a:solidFill>
            <a:srgbClr val="957D00"/>
          </a:solidFill>
          <a:ln/>
        </p:spPr>
      </p:sp>
      <p:sp>
        <p:nvSpPr>
          <p:cNvPr id="13" name="Text 10"/>
          <p:cNvSpPr/>
          <p:nvPr/>
        </p:nvSpPr>
        <p:spPr>
          <a:xfrm>
            <a:off x="823674" y="5436275"/>
            <a:ext cx="184190" cy="297061"/>
          </a:xfrm>
          <a:prstGeom prst="rect">
            <a:avLst/>
          </a:prstGeom>
          <a:noFill/>
          <a:ln/>
        </p:spPr>
        <p:txBody>
          <a:bodyPr wrap="none" lIns="0" tIns="0" rIns="0" bIns="0" rtlCol="0" anchor="t"/>
          <a:lstStyle/>
          <a:p>
            <a:pPr marL="0" indent="0" algn="ctr">
              <a:lnSpc>
                <a:spcPts val="2300"/>
              </a:lnSpc>
              <a:buNone/>
            </a:pPr>
            <a:r>
              <a:rPr lang="en-US" sz="2300" dirty="0">
                <a:solidFill>
                  <a:srgbClr val="FFFFFF"/>
                </a:solidFill>
                <a:latin typeface="Prata" pitchFamily="34" charset="0"/>
                <a:ea typeface="Prata" pitchFamily="34" charset="-122"/>
                <a:cs typeface="Prata" pitchFamily="34" charset="-120"/>
              </a:rPr>
              <a:t>3</a:t>
            </a:r>
            <a:endParaRPr lang="en-US" sz="2300" dirty="0"/>
          </a:p>
        </p:txBody>
      </p:sp>
      <p:sp>
        <p:nvSpPr>
          <p:cNvPr id="14" name="Text 11"/>
          <p:cNvSpPr/>
          <p:nvPr/>
        </p:nvSpPr>
        <p:spPr>
          <a:xfrm>
            <a:off x="1336596" y="5362099"/>
            <a:ext cx="2974896" cy="309324"/>
          </a:xfrm>
          <a:prstGeom prst="rect">
            <a:avLst/>
          </a:prstGeom>
          <a:noFill/>
          <a:ln/>
        </p:spPr>
        <p:txBody>
          <a:bodyPr wrap="none" lIns="0" tIns="0" rIns="0" bIns="0" rtlCol="0" anchor="t"/>
          <a:lstStyle/>
          <a:p>
            <a:pPr marL="0" indent="0">
              <a:lnSpc>
                <a:spcPts val="2400"/>
              </a:lnSpc>
              <a:buNone/>
            </a:pPr>
            <a:r>
              <a:rPr lang="en-US" sz="1900" dirty="0">
                <a:solidFill>
                  <a:srgbClr val="CFCBBF"/>
                </a:solidFill>
                <a:latin typeface="Prata" pitchFamily="34" charset="0"/>
                <a:ea typeface="Prata" pitchFamily="34" charset="-122"/>
                <a:cs typeface="Prata" pitchFamily="34" charset="-120"/>
              </a:rPr>
              <a:t>Memiliki Sikap Tawadhu'</a:t>
            </a:r>
            <a:endParaRPr lang="en-US" sz="1900" dirty="0"/>
          </a:p>
        </p:txBody>
      </p:sp>
      <p:sp>
        <p:nvSpPr>
          <p:cNvPr id="15" name="Text 12"/>
          <p:cNvSpPr/>
          <p:nvPr/>
        </p:nvSpPr>
        <p:spPr>
          <a:xfrm>
            <a:off x="1336596" y="5790128"/>
            <a:ext cx="3136463" cy="1583531"/>
          </a:xfrm>
          <a:prstGeom prst="rect">
            <a:avLst/>
          </a:prstGeom>
          <a:noFill/>
          <a:ln/>
        </p:spPr>
        <p:txBody>
          <a:bodyPr wrap="square" lIns="0" tIns="0" rIns="0" bIns="0" rtlCol="0" anchor="t"/>
          <a:lstStyle/>
          <a:p>
            <a:pPr marL="0" indent="0">
              <a:lnSpc>
                <a:spcPts val="2450"/>
              </a:lnSpc>
              <a:buNone/>
            </a:pPr>
            <a:r>
              <a:rPr lang="en-US" sz="1550" dirty="0">
                <a:solidFill>
                  <a:srgbClr val="CFCBBF"/>
                </a:solidFill>
                <a:latin typeface="Raleway" pitchFamily="34" charset="0"/>
                <a:ea typeface="Raleway" pitchFamily="34" charset="-122"/>
                <a:cs typeface="Raleway" pitchFamily="34" charset="-120"/>
              </a:rPr>
              <a:t>Seorang penuntut ilmu harus memiliki sikap rendah hati dan tawadhu' (rendah diri), serta selalu siap untuk belajar dan menerima kebenaran.</a:t>
            </a:r>
            <a:endParaRPr lang="en-US" sz="1550" dirty="0"/>
          </a:p>
        </p:txBody>
      </p:sp>
      <p:sp>
        <p:nvSpPr>
          <p:cNvPr id="16" name="Shape 13"/>
          <p:cNvSpPr/>
          <p:nvPr/>
        </p:nvSpPr>
        <p:spPr>
          <a:xfrm>
            <a:off x="4671060" y="5362099"/>
            <a:ext cx="445532" cy="445532"/>
          </a:xfrm>
          <a:prstGeom prst="roundRect">
            <a:avLst>
              <a:gd name="adj" fmla="val 6667"/>
            </a:avLst>
          </a:prstGeom>
          <a:solidFill>
            <a:srgbClr val="957D00"/>
          </a:solidFill>
          <a:ln/>
        </p:spPr>
      </p:sp>
      <p:sp>
        <p:nvSpPr>
          <p:cNvPr id="17" name="Text 14"/>
          <p:cNvSpPr/>
          <p:nvPr/>
        </p:nvSpPr>
        <p:spPr>
          <a:xfrm>
            <a:off x="4806910" y="5436275"/>
            <a:ext cx="173712" cy="297061"/>
          </a:xfrm>
          <a:prstGeom prst="rect">
            <a:avLst/>
          </a:prstGeom>
          <a:noFill/>
          <a:ln/>
        </p:spPr>
        <p:txBody>
          <a:bodyPr wrap="none" lIns="0" tIns="0" rIns="0" bIns="0" rtlCol="0" anchor="t"/>
          <a:lstStyle/>
          <a:p>
            <a:pPr marL="0" indent="0" algn="ctr">
              <a:lnSpc>
                <a:spcPts val="2300"/>
              </a:lnSpc>
              <a:buNone/>
            </a:pPr>
            <a:r>
              <a:rPr lang="en-US" sz="2300" dirty="0">
                <a:solidFill>
                  <a:srgbClr val="FFFFFF"/>
                </a:solidFill>
                <a:latin typeface="Prata" pitchFamily="34" charset="0"/>
                <a:ea typeface="Prata" pitchFamily="34" charset="-122"/>
                <a:cs typeface="Prata" pitchFamily="34" charset="-120"/>
              </a:rPr>
              <a:t>4</a:t>
            </a:r>
            <a:endParaRPr lang="en-US" sz="2300" dirty="0"/>
          </a:p>
        </p:txBody>
      </p:sp>
      <p:sp>
        <p:nvSpPr>
          <p:cNvPr id="18" name="Text 15"/>
          <p:cNvSpPr/>
          <p:nvPr/>
        </p:nvSpPr>
        <p:spPr>
          <a:xfrm>
            <a:off x="5314593" y="5362099"/>
            <a:ext cx="3136463" cy="618649"/>
          </a:xfrm>
          <a:prstGeom prst="rect">
            <a:avLst/>
          </a:prstGeom>
          <a:noFill/>
          <a:ln/>
        </p:spPr>
        <p:txBody>
          <a:bodyPr wrap="square" lIns="0" tIns="0" rIns="0" bIns="0" rtlCol="0" anchor="t"/>
          <a:lstStyle/>
          <a:p>
            <a:pPr marL="0" indent="0">
              <a:lnSpc>
                <a:spcPts val="2400"/>
              </a:lnSpc>
              <a:buNone/>
            </a:pPr>
            <a:r>
              <a:rPr lang="en-US" sz="1900" dirty="0">
                <a:solidFill>
                  <a:srgbClr val="CFCBBF"/>
                </a:solidFill>
                <a:latin typeface="Prata" pitchFamily="34" charset="0"/>
                <a:ea typeface="Prata" pitchFamily="34" charset="-122"/>
                <a:cs typeface="Prata" pitchFamily="34" charset="-120"/>
              </a:rPr>
              <a:t>Diaplikasikan dalam Kehidupan</a:t>
            </a:r>
            <a:endParaRPr lang="en-US" sz="1900" dirty="0"/>
          </a:p>
        </p:txBody>
      </p:sp>
      <p:sp>
        <p:nvSpPr>
          <p:cNvPr id="19" name="Text 16"/>
          <p:cNvSpPr/>
          <p:nvPr/>
        </p:nvSpPr>
        <p:spPr>
          <a:xfrm>
            <a:off x="5314593" y="6099453"/>
            <a:ext cx="3136463" cy="1583531"/>
          </a:xfrm>
          <a:prstGeom prst="rect">
            <a:avLst/>
          </a:prstGeom>
          <a:noFill/>
          <a:ln/>
        </p:spPr>
        <p:txBody>
          <a:bodyPr wrap="square" lIns="0" tIns="0" rIns="0" bIns="0" rtlCol="0" anchor="t"/>
          <a:lstStyle/>
          <a:p>
            <a:pPr marL="0" indent="0">
              <a:lnSpc>
                <a:spcPts val="2450"/>
              </a:lnSpc>
              <a:buNone/>
            </a:pPr>
            <a:r>
              <a:rPr lang="en-US" sz="1550" dirty="0">
                <a:solidFill>
                  <a:srgbClr val="CFCBBF"/>
                </a:solidFill>
                <a:latin typeface="Raleway" pitchFamily="34" charset="0"/>
                <a:ea typeface="Raleway" pitchFamily="34" charset="-122"/>
                <a:cs typeface="Raleway" pitchFamily="34" charset="-120"/>
              </a:rPr>
              <a:t>Ilmu pengetahuan yang diperoleh harus diamalkan dalam kehidupan sehari-hari, sehingga dapat membawa manfaat bagi diri sendiri dan orang lain.</a:t>
            </a:r>
            <a:endParaRPr lang="en-US" sz="15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5437" y="788789"/>
            <a:ext cx="7873127" cy="1134904"/>
          </a:xfrm>
          <a:prstGeom prst="rect">
            <a:avLst/>
          </a:prstGeom>
          <a:noFill/>
          <a:ln/>
        </p:spPr>
        <p:txBody>
          <a:bodyPr wrap="square" lIns="0" tIns="0" rIns="0" bIns="0" rtlCol="0" anchor="t"/>
          <a:lstStyle/>
          <a:p>
            <a:pPr marL="0" indent="0">
              <a:lnSpc>
                <a:spcPts val="4450"/>
              </a:lnSpc>
              <a:buNone/>
            </a:pPr>
            <a:r>
              <a:rPr lang="en-US" sz="3550" dirty="0">
                <a:solidFill>
                  <a:srgbClr val="F2E782"/>
                </a:solidFill>
                <a:latin typeface="Prata" pitchFamily="34" charset="0"/>
                <a:ea typeface="Prata" pitchFamily="34" charset="-122"/>
                <a:cs typeface="Prata" pitchFamily="34" charset="-120"/>
              </a:rPr>
              <a:t>Macam-macam Ilmu Pengetahuan dalam Islam</a:t>
            </a:r>
            <a:endParaRPr lang="en-US" sz="3550" dirty="0"/>
          </a:p>
        </p:txBody>
      </p:sp>
      <p:sp>
        <p:nvSpPr>
          <p:cNvPr id="4" name="Shape 1"/>
          <p:cNvSpPr/>
          <p:nvPr/>
        </p:nvSpPr>
        <p:spPr>
          <a:xfrm>
            <a:off x="896302" y="2195989"/>
            <a:ext cx="22860" cy="5244822"/>
          </a:xfrm>
          <a:prstGeom prst="roundRect">
            <a:avLst>
              <a:gd name="adj" fmla="val 119150"/>
            </a:avLst>
          </a:prstGeom>
          <a:solidFill>
            <a:srgbClr val="535455"/>
          </a:solidFill>
          <a:ln/>
        </p:spPr>
      </p:sp>
      <p:sp>
        <p:nvSpPr>
          <p:cNvPr id="5" name="Shape 2"/>
          <p:cNvSpPr/>
          <p:nvPr/>
        </p:nvSpPr>
        <p:spPr>
          <a:xfrm>
            <a:off x="1089124" y="2592943"/>
            <a:ext cx="635437" cy="22860"/>
          </a:xfrm>
          <a:prstGeom prst="roundRect">
            <a:avLst>
              <a:gd name="adj" fmla="val 119150"/>
            </a:avLst>
          </a:prstGeom>
          <a:solidFill>
            <a:srgbClr val="DFBF19"/>
          </a:solidFill>
          <a:ln/>
        </p:spPr>
      </p:sp>
      <p:sp>
        <p:nvSpPr>
          <p:cNvPr id="6" name="Shape 3"/>
          <p:cNvSpPr/>
          <p:nvPr/>
        </p:nvSpPr>
        <p:spPr>
          <a:xfrm>
            <a:off x="703481" y="2400181"/>
            <a:ext cx="408503" cy="408503"/>
          </a:xfrm>
          <a:prstGeom prst="roundRect">
            <a:avLst>
              <a:gd name="adj" fmla="val 6668"/>
            </a:avLst>
          </a:prstGeom>
          <a:solidFill>
            <a:srgbClr val="F9D933"/>
          </a:solidFill>
          <a:ln/>
        </p:spPr>
      </p:sp>
      <p:sp>
        <p:nvSpPr>
          <p:cNvPr id="7" name="Text 4"/>
          <p:cNvSpPr/>
          <p:nvPr/>
        </p:nvSpPr>
        <p:spPr>
          <a:xfrm>
            <a:off x="860643" y="2468166"/>
            <a:ext cx="94059" cy="272415"/>
          </a:xfrm>
          <a:prstGeom prst="rect">
            <a:avLst/>
          </a:prstGeom>
          <a:noFill/>
          <a:ln/>
        </p:spPr>
        <p:txBody>
          <a:bodyPr wrap="none" lIns="0" tIns="0" rIns="0" bIns="0" rtlCol="0" anchor="t"/>
          <a:lstStyle/>
          <a:p>
            <a:pPr marL="0" indent="0" algn="ctr">
              <a:lnSpc>
                <a:spcPts val="2100"/>
              </a:lnSpc>
              <a:buNone/>
            </a:pPr>
            <a:r>
              <a:rPr lang="en-US" sz="2100" dirty="0">
                <a:solidFill>
                  <a:srgbClr val="000000"/>
                </a:solidFill>
                <a:latin typeface="Prata" pitchFamily="34" charset="0"/>
                <a:ea typeface="Prata" pitchFamily="34" charset="-122"/>
                <a:cs typeface="Prata" pitchFamily="34" charset="-120"/>
              </a:rPr>
              <a:t>1</a:t>
            </a:r>
            <a:endParaRPr lang="en-US" sz="2100" dirty="0"/>
          </a:p>
        </p:txBody>
      </p:sp>
      <p:sp>
        <p:nvSpPr>
          <p:cNvPr id="10" name="Shape 7"/>
          <p:cNvSpPr/>
          <p:nvPr/>
        </p:nvSpPr>
        <p:spPr>
          <a:xfrm>
            <a:off x="1089124" y="4401741"/>
            <a:ext cx="635437" cy="22860"/>
          </a:xfrm>
          <a:prstGeom prst="roundRect">
            <a:avLst>
              <a:gd name="adj" fmla="val 119150"/>
            </a:avLst>
          </a:prstGeom>
          <a:solidFill>
            <a:srgbClr val="DFBF19"/>
          </a:solidFill>
          <a:ln/>
        </p:spPr>
      </p:sp>
      <p:sp>
        <p:nvSpPr>
          <p:cNvPr id="11" name="Shape 8"/>
          <p:cNvSpPr/>
          <p:nvPr/>
        </p:nvSpPr>
        <p:spPr>
          <a:xfrm>
            <a:off x="703481" y="4208978"/>
            <a:ext cx="408503" cy="408503"/>
          </a:xfrm>
          <a:prstGeom prst="roundRect">
            <a:avLst>
              <a:gd name="adj" fmla="val 6668"/>
            </a:avLst>
          </a:prstGeom>
          <a:solidFill>
            <a:srgbClr val="F9D933"/>
          </a:solidFill>
          <a:ln/>
        </p:spPr>
      </p:sp>
      <p:sp>
        <p:nvSpPr>
          <p:cNvPr id="12" name="Text 9"/>
          <p:cNvSpPr/>
          <p:nvPr/>
        </p:nvSpPr>
        <p:spPr>
          <a:xfrm>
            <a:off x="824210" y="4276963"/>
            <a:ext cx="166926" cy="272415"/>
          </a:xfrm>
          <a:prstGeom prst="rect">
            <a:avLst/>
          </a:prstGeom>
          <a:noFill/>
          <a:ln/>
        </p:spPr>
        <p:txBody>
          <a:bodyPr wrap="none" lIns="0" tIns="0" rIns="0" bIns="0" rtlCol="0" anchor="t"/>
          <a:lstStyle/>
          <a:p>
            <a:pPr marL="0" indent="0" algn="ctr">
              <a:lnSpc>
                <a:spcPts val="2100"/>
              </a:lnSpc>
              <a:buNone/>
            </a:pPr>
            <a:r>
              <a:rPr lang="en-US" sz="2100" dirty="0">
                <a:solidFill>
                  <a:srgbClr val="000000"/>
                </a:solidFill>
                <a:latin typeface="Prata" pitchFamily="34" charset="0"/>
                <a:ea typeface="Prata" pitchFamily="34" charset="-122"/>
                <a:cs typeface="Prata" pitchFamily="34" charset="-120"/>
              </a:rPr>
              <a:t>2</a:t>
            </a:r>
            <a:endParaRPr lang="en-US" sz="2100" dirty="0"/>
          </a:p>
        </p:txBody>
      </p:sp>
      <p:sp>
        <p:nvSpPr>
          <p:cNvPr id="15" name="Shape 12"/>
          <p:cNvSpPr/>
          <p:nvPr/>
        </p:nvSpPr>
        <p:spPr>
          <a:xfrm>
            <a:off x="1089124" y="6210538"/>
            <a:ext cx="635437" cy="22860"/>
          </a:xfrm>
          <a:prstGeom prst="roundRect">
            <a:avLst>
              <a:gd name="adj" fmla="val 119150"/>
            </a:avLst>
          </a:prstGeom>
          <a:solidFill>
            <a:srgbClr val="DFBF19"/>
          </a:solidFill>
          <a:ln/>
        </p:spPr>
      </p:sp>
      <p:sp>
        <p:nvSpPr>
          <p:cNvPr id="16" name="Shape 13"/>
          <p:cNvSpPr/>
          <p:nvPr/>
        </p:nvSpPr>
        <p:spPr>
          <a:xfrm>
            <a:off x="703481" y="6017776"/>
            <a:ext cx="408503" cy="408503"/>
          </a:xfrm>
          <a:prstGeom prst="roundRect">
            <a:avLst>
              <a:gd name="adj" fmla="val 6668"/>
            </a:avLst>
          </a:prstGeom>
          <a:solidFill>
            <a:srgbClr val="F9D933"/>
          </a:solidFill>
          <a:ln/>
        </p:spPr>
      </p:sp>
      <p:sp>
        <p:nvSpPr>
          <p:cNvPr id="17" name="Text 14"/>
          <p:cNvSpPr/>
          <p:nvPr/>
        </p:nvSpPr>
        <p:spPr>
          <a:xfrm>
            <a:off x="823258" y="6085761"/>
            <a:ext cx="168831" cy="272415"/>
          </a:xfrm>
          <a:prstGeom prst="rect">
            <a:avLst/>
          </a:prstGeom>
          <a:noFill/>
          <a:ln/>
        </p:spPr>
        <p:txBody>
          <a:bodyPr wrap="none" lIns="0" tIns="0" rIns="0" bIns="0" rtlCol="0" anchor="t"/>
          <a:lstStyle/>
          <a:p>
            <a:pPr marL="0" indent="0" algn="ctr">
              <a:lnSpc>
                <a:spcPts val="2100"/>
              </a:lnSpc>
              <a:buNone/>
            </a:pPr>
            <a:r>
              <a:rPr lang="en-US" sz="2100" dirty="0">
                <a:solidFill>
                  <a:srgbClr val="000000"/>
                </a:solidFill>
                <a:latin typeface="Prata" pitchFamily="34" charset="0"/>
                <a:ea typeface="Prata" pitchFamily="34" charset="-122"/>
                <a:cs typeface="Prata" pitchFamily="34" charset="-120"/>
              </a:rPr>
              <a:t>3</a:t>
            </a:r>
            <a:endParaRPr lang="en-US" sz="2100" dirty="0"/>
          </a:p>
        </p:txBody>
      </p:sp>
      <p:sp>
        <p:nvSpPr>
          <p:cNvPr id="20" name="Text 2">
            <a:extLst>
              <a:ext uri="{FF2B5EF4-FFF2-40B4-BE49-F238E27FC236}">
                <a16:creationId xmlns:a16="http://schemas.microsoft.com/office/drawing/2014/main" id="{E1870ABE-6C6C-A6E8-AB70-BAA99D14821F}"/>
              </a:ext>
            </a:extLst>
          </p:cNvPr>
          <p:cNvSpPr/>
          <p:nvPr/>
        </p:nvSpPr>
        <p:spPr>
          <a:xfrm>
            <a:off x="1891191" y="2779931"/>
            <a:ext cx="6579274" cy="1248490"/>
          </a:xfrm>
          <a:prstGeom prst="rect">
            <a:avLst/>
          </a:prstGeom>
          <a:noFill/>
          <a:ln/>
        </p:spPr>
        <p:txBody>
          <a:bodyPr wrap="square" lIns="0" tIns="0" rIns="0" bIns="0" rtlCol="0" anchor="t"/>
          <a:lstStyle/>
          <a:p>
            <a:pPr marL="0" indent="0">
              <a:lnSpc>
                <a:spcPts val="2850"/>
              </a:lnSpc>
              <a:buNone/>
            </a:pPr>
            <a:r>
              <a:rPr lang="en-US" sz="1750" dirty="0" err="1">
                <a:solidFill>
                  <a:srgbClr val="CFCBBF"/>
                </a:solidFill>
                <a:latin typeface="Raleway" pitchFamily="34" charset="0"/>
                <a:ea typeface="Raleway" pitchFamily="34" charset="-122"/>
                <a:cs typeface="Raleway" pitchFamily="34" charset="-120"/>
              </a:rPr>
              <a:t>Ilmu</a:t>
            </a:r>
            <a:r>
              <a:rPr lang="en-US" sz="1750" dirty="0">
                <a:solidFill>
                  <a:srgbClr val="CFCBBF"/>
                </a:solidFill>
                <a:latin typeface="Raleway" pitchFamily="34" charset="0"/>
                <a:ea typeface="Raleway" pitchFamily="34" charset="-122"/>
                <a:cs typeface="Raleway" pitchFamily="34" charset="-120"/>
              </a:rPr>
              <a:t> Agama adalah ilmu pengetahuan yang harus dikuasai oleh setiap muslim, seperti ilmu tauhid, ilmu fikih, dan ilmu akhlak. Ilmu-ilmu ini merupakan dasar bagi kehidupan beragama.</a:t>
            </a:r>
            <a:endParaRPr lang="en-US" sz="1750" dirty="0"/>
          </a:p>
        </p:txBody>
      </p:sp>
      <p:sp>
        <p:nvSpPr>
          <p:cNvPr id="22" name="Text 3">
            <a:extLst>
              <a:ext uri="{FF2B5EF4-FFF2-40B4-BE49-F238E27FC236}">
                <a16:creationId xmlns:a16="http://schemas.microsoft.com/office/drawing/2014/main" id="{9302ADF9-106C-49A4-1E75-B9D44618DDBC}"/>
              </a:ext>
            </a:extLst>
          </p:cNvPr>
          <p:cNvSpPr/>
          <p:nvPr/>
        </p:nvSpPr>
        <p:spPr>
          <a:xfrm>
            <a:off x="1885654" y="420004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Ilmu Fardhu Kifayah</a:t>
            </a:r>
            <a:endParaRPr lang="en-US" sz="2200" dirty="0"/>
          </a:p>
        </p:txBody>
      </p:sp>
      <p:sp>
        <p:nvSpPr>
          <p:cNvPr id="23" name="Text 4">
            <a:extLst>
              <a:ext uri="{FF2B5EF4-FFF2-40B4-BE49-F238E27FC236}">
                <a16:creationId xmlns:a16="http://schemas.microsoft.com/office/drawing/2014/main" id="{FF13E45A-48DA-9354-0E0C-4B1B1BCC49A3}"/>
              </a:ext>
            </a:extLst>
          </p:cNvPr>
          <p:cNvSpPr/>
          <p:nvPr/>
        </p:nvSpPr>
        <p:spPr>
          <a:xfrm>
            <a:off x="1891190" y="4485739"/>
            <a:ext cx="6871809" cy="1468636"/>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Ilmu fardhu kifayah adalah ilmu pengetahuan yang apabila ada sebagian orang yang mempelajarinya, maka kewajiban yang lain gugur. Contohnya adalah ilmu kedokteran, ilmu astronomi, dan ilmu-ilmu lain yang dibutuhkan untuk kemaslahatan umat.</a:t>
            </a:r>
            <a:endParaRPr lang="en-US" sz="1750" dirty="0"/>
          </a:p>
        </p:txBody>
      </p:sp>
      <p:sp>
        <p:nvSpPr>
          <p:cNvPr id="24" name="Text 5">
            <a:extLst>
              <a:ext uri="{FF2B5EF4-FFF2-40B4-BE49-F238E27FC236}">
                <a16:creationId xmlns:a16="http://schemas.microsoft.com/office/drawing/2014/main" id="{0CCC7467-FB21-26B7-0828-F83D3CB469D3}"/>
              </a:ext>
            </a:extLst>
          </p:cNvPr>
          <p:cNvSpPr/>
          <p:nvPr/>
        </p:nvSpPr>
        <p:spPr>
          <a:xfrm>
            <a:off x="1891190" y="605623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Ilmu Fardhu 'Ain</a:t>
            </a:r>
            <a:endParaRPr lang="en-US" sz="2200" dirty="0"/>
          </a:p>
        </p:txBody>
      </p:sp>
      <p:sp>
        <p:nvSpPr>
          <p:cNvPr id="25" name="Text 6">
            <a:extLst>
              <a:ext uri="{FF2B5EF4-FFF2-40B4-BE49-F238E27FC236}">
                <a16:creationId xmlns:a16="http://schemas.microsoft.com/office/drawing/2014/main" id="{2660F809-D741-5F5C-EAB9-B0ADA9C5524F}"/>
              </a:ext>
            </a:extLst>
          </p:cNvPr>
          <p:cNvSpPr/>
          <p:nvPr/>
        </p:nvSpPr>
        <p:spPr>
          <a:xfrm>
            <a:off x="1915716" y="6399490"/>
            <a:ext cx="6617374" cy="123027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Ilmu fardhu 'ain adalah ilmu pengetahuan yang wajib dipelajari oleh setiap muslim, baik laki-laki maupun perempuan. Contohnya adalah ilmu tentang akidah, ibadah, dan akhlak.</a:t>
            </a:r>
            <a:endParaRPr lang="en-US" sz="1750" dirty="0"/>
          </a:p>
        </p:txBody>
      </p:sp>
      <p:sp>
        <p:nvSpPr>
          <p:cNvPr id="26" name="Text 3">
            <a:extLst>
              <a:ext uri="{FF2B5EF4-FFF2-40B4-BE49-F238E27FC236}">
                <a16:creationId xmlns:a16="http://schemas.microsoft.com/office/drawing/2014/main" id="{11700181-75FC-3F0C-093C-0CD64B993A8D}"/>
              </a:ext>
            </a:extLst>
          </p:cNvPr>
          <p:cNvSpPr/>
          <p:nvPr/>
        </p:nvSpPr>
        <p:spPr>
          <a:xfrm>
            <a:off x="1885653" y="2427208"/>
            <a:ext cx="2835235" cy="354330"/>
          </a:xfrm>
          <a:prstGeom prst="rect">
            <a:avLst/>
          </a:prstGeom>
          <a:noFill/>
          <a:ln/>
        </p:spPr>
        <p:txBody>
          <a:bodyPr wrap="none" lIns="0" tIns="0" rIns="0" bIns="0" rtlCol="0" anchor="t"/>
          <a:lstStyle/>
          <a:p>
            <a:pPr marL="0" indent="0">
              <a:lnSpc>
                <a:spcPts val="2750"/>
              </a:lnSpc>
              <a:buNone/>
            </a:pPr>
            <a:r>
              <a:rPr lang="en-US" sz="2200" dirty="0" err="1">
                <a:solidFill>
                  <a:srgbClr val="F2E782"/>
                </a:solidFill>
                <a:latin typeface="Prata" pitchFamily="34" charset="0"/>
                <a:ea typeface="Prata" pitchFamily="34" charset="-122"/>
                <a:cs typeface="Prata" pitchFamily="34" charset="-120"/>
              </a:rPr>
              <a:t>Ilmu</a:t>
            </a:r>
            <a:r>
              <a:rPr lang="en-US" sz="2200" dirty="0">
                <a:solidFill>
                  <a:srgbClr val="F2E782"/>
                </a:solidFill>
                <a:latin typeface="Prata" pitchFamily="34" charset="0"/>
                <a:ea typeface="Prata" pitchFamily="34" charset="-122"/>
                <a:cs typeface="Prata" pitchFamily="34" charset="-120"/>
              </a:rPr>
              <a:t> Agama</a:t>
            </a:r>
            <a:endParaRPr lang="en-US" sz="2200" dirty="0"/>
          </a:p>
        </p:txBody>
      </p:sp>
    </p:spTree>
  </p:cSld>
  <p:clrMapOvr>
    <a:masterClrMapping/>
  </p:clrMapOvr>
  <mc:AlternateContent xmlns:mc="http://schemas.openxmlformats.org/markup-compatibility/2006" xmlns:p14="http://schemas.microsoft.com/office/powerpoint/2010/main">
    <mc:Choice Requires="p14">
      <p:transition spd="slow" p14:dur="3750">
        <p14:shre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743"/>
          </a:xfrm>
          <a:prstGeom prst="rect">
            <a:avLst/>
          </a:prstGeom>
        </p:spPr>
      </p:pic>
      <p:sp>
        <p:nvSpPr>
          <p:cNvPr id="3" name="Text 0"/>
          <p:cNvSpPr/>
          <p:nvPr/>
        </p:nvSpPr>
        <p:spPr>
          <a:xfrm>
            <a:off x="6093857" y="477202"/>
            <a:ext cx="7929086" cy="1084659"/>
          </a:xfrm>
          <a:prstGeom prst="rect">
            <a:avLst/>
          </a:prstGeom>
          <a:noFill/>
          <a:ln/>
        </p:spPr>
        <p:txBody>
          <a:bodyPr wrap="square" lIns="0" tIns="0" rIns="0" bIns="0" rtlCol="0" anchor="t"/>
          <a:lstStyle/>
          <a:p>
            <a:pPr marL="0" indent="0">
              <a:lnSpc>
                <a:spcPts val="4250"/>
              </a:lnSpc>
              <a:buNone/>
            </a:pPr>
            <a:r>
              <a:rPr lang="en-US" sz="3400" dirty="0">
                <a:solidFill>
                  <a:srgbClr val="F2E782"/>
                </a:solidFill>
                <a:latin typeface="Prata" pitchFamily="34" charset="0"/>
                <a:ea typeface="Prata" pitchFamily="34" charset="-122"/>
                <a:cs typeface="Prata" pitchFamily="34" charset="-120"/>
              </a:rPr>
              <a:t>Perbedaan Ilmu dan Pengetahuan dalam Islam</a:t>
            </a:r>
            <a:endParaRPr lang="en-US" sz="3400" dirty="0"/>
          </a:p>
        </p:txBody>
      </p:sp>
      <p:pic>
        <p:nvPicPr>
          <p:cNvPr id="4" name="Image 1" descr="preencoded.png"/>
          <p:cNvPicPr>
            <a:picLocks noChangeAspect="1"/>
          </p:cNvPicPr>
          <p:nvPr/>
        </p:nvPicPr>
        <p:blipFill>
          <a:blip r:embed="rId4"/>
          <a:stretch>
            <a:fillRect/>
          </a:stretch>
        </p:blipFill>
        <p:spPr>
          <a:xfrm>
            <a:off x="6093857" y="1822132"/>
            <a:ext cx="433864" cy="433864"/>
          </a:xfrm>
          <a:prstGeom prst="rect">
            <a:avLst/>
          </a:prstGeom>
        </p:spPr>
      </p:pic>
      <p:sp>
        <p:nvSpPr>
          <p:cNvPr id="5" name="Text 1"/>
          <p:cNvSpPr/>
          <p:nvPr/>
        </p:nvSpPr>
        <p:spPr>
          <a:xfrm>
            <a:off x="6093857" y="2429470"/>
            <a:ext cx="2169557" cy="271105"/>
          </a:xfrm>
          <a:prstGeom prst="rect">
            <a:avLst/>
          </a:prstGeom>
          <a:noFill/>
          <a:ln/>
        </p:spPr>
        <p:txBody>
          <a:bodyPr wrap="none" lIns="0" tIns="0" rIns="0" bIns="0" rtlCol="0" anchor="t"/>
          <a:lstStyle/>
          <a:p>
            <a:pPr marL="0" indent="0" algn="l">
              <a:lnSpc>
                <a:spcPts val="2100"/>
              </a:lnSpc>
              <a:buNone/>
            </a:pPr>
            <a:r>
              <a:rPr lang="en-US" sz="1700" dirty="0">
                <a:solidFill>
                  <a:srgbClr val="CFCBBF"/>
                </a:solidFill>
                <a:latin typeface="Prata" pitchFamily="34" charset="0"/>
                <a:ea typeface="Prata" pitchFamily="34" charset="-122"/>
                <a:cs typeface="Prata" pitchFamily="34" charset="-120"/>
              </a:rPr>
              <a:t>Ilmu (Knowledge)</a:t>
            </a:r>
            <a:endParaRPr lang="en-US" sz="1700" dirty="0"/>
          </a:p>
        </p:txBody>
      </p:sp>
      <p:sp>
        <p:nvSpPr>
          <p:cNvPr id="6" name="Text 2"/>
          <p:cNvSpPr/>
          <p:nvPr/>
        </p:nvSpPr>
        <p:spPr>
          <a:xfrm>
            <a:off x="6093857" y="2804636"/>
            <a:ext cx="7929086" cy="832961"/>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Ilmu dalam Islam merupakan pemahaman yang mendalam dan sistematis tentang suatu bidang keilmuan, yang didasarkan pada sumber-sumber yang terpercaya, seperti Alquran, hadits, dan pemikiran ulama.</a:t>
            </a:r>
            <a:endParaRPr lang="en-US" sz="1350" dirty="0"/>
          </a:p>
        </p:txBody>
      </p:sp>
      <p:pic>
        <p:nvPicPr>
          <p:cNvPr id="7" name="Image 2" descr="preencoded.png"/>
          <p:cNvPicPr>
            <a:picLocks noChangeAspect="1"/>
          </p:cNvPicPr>
          <p:nvPr/>
        </p:nvPicPr>
        <p:blipFill>
          <a:blip r:embed="rId5"/>
          <a:stretch>
            <a:fillRect/>
          </a:stretch>
        </p:blipFill>
        <p:spPr>
          <a:xfrm>
            <a:off x="6093857" y="4158258"/>
            <a:ext cx="433864" cy="433864"/>
          </a:xfrm>
          <a:prstGeom prst="rect">
            <a:avLst/>
          </a:prstGeom>
        </p:spPr>
      </p:pic>
      <p:sp>
        <p:nvSpPr>
          <p:cNvPr id="8" name="Text 3"/>
          <p:cNvSpPr/>
          <p:nvPr/>
        </p:nvSpPr>
        <p:spPr>
          <a:xfrm>
            <a:off x="6093857" y="4765596"/>
            <a:ext cx="2824996" cy="271105"/>
          </a:xfrm>
          <a:prstGeom prst="rect">
            <a:avLst/>
          </a:prstGeom>
          <a:noFill/>
          <a:ln/>
        </p:spPr>
        <p:txBody>
          <a:bodyPr wrap="none" lIns="0" tIns="0" rIns="0" bIns="0" rtlCol="0" anchor="t"/>
          <a:lstStyle/>
          <a:p>
            <a:pPr marL="0" indent="0" algn="l">
              <a:lnSpc>
                <a:spcPts val="2100"/>
              </a:lnSpc>
              <a:buNone/>
            </a:pPr>
            <a:r>
              <a:rPr lang="en-US" sz="1700" dirty="0">
                <a:solidFill>
                  <a:srgbClr val="CFCBBF"/>
                </a:solidFill>
                <a:latin typeface="Prata" pitchFamily="34" charset="0"/>
                <a:ea typeface="Prata" pitchFamily="34" charset="-122"/>
                <a:cs typeface="Prata" pitchFamily="34" charset="-120"/>
              </a:rPr>
              <a:t>Pengetahuan (Information)</a:t>
            </a:r>
            <a:endParaRPr lang="en-US" sz="1700" dirty="0"/>
          </a:p>
        </p:txBody>
      </p:sp>
      <p:sp>
        <p:nvSpPr>
          <p:cNvPr id="9" name="Text 4"/>
          <p:cNvSpPr/>
          <p:nvPr/>
        </p:nvSpPr>
        <p:spPr>
          <a:xfrm>
            <a:off x="6093857" y="5140762"/>
            <a:ext cx="7929086" cy="555308"/>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Pengetahuan dalam Islam adalah informasi atau data yang dikumpulkan dan dimiliki oleh seseorang, namun belum tentu dipahami secara mendalam atau sesuai dengan ajaran Islam.</a:t>
            </a:r>
            <a:endParaRPr lang="en-US" sz="1350" dirty="0"/>
          </a:p>
        </p:txBody>
      </p:sp>
      <p:pic>
        <p:nvPicPr>
          <p:cNvPr id="10" name="Image 3" descr="preencoded.png"/>
          <p:cNvPicPr>
            <a:picLocks noChangeAspect="1"/>
          </p:cNvPicPr>
          <p:nvPr/>
        </p:nvPicPr>
        <p:blipFill>
          <a:blip r:embed="rId6"/>
          <a:stretch>
            <a:fillRect/>
          </a:stretch>
        </p:blipFill>
        <p:spPr>
          <a:xfrm>
            <a:off x="6093857" y="6216729"/>
            <a:ext cx="433864" cy="433864"/>
          </a:xfrm>
          <a:prstGeom prst="rect">
            <a:avLst/>
          </a:prstGeom>
        </p:spPr>
      </p:pic>
      <p:sp>
        <p:nvSpPr>
          <p:cNvPr id="11" name="Text 5"/>
          <p:cNvSpPr/>
          <p:nvPr/>
        </p:nvSpPr>
        <p:spPr>
          <a:xfrm>
            <a:off x="6093857" y="6824067"/>
            <a:ext cx="2169557" cy="271105"/>
          </a:xfrm>
          <a:prstGeom prst="rect">
            <a:avLst/>
          </a:prstGeom>
          <a:noFill/>
          <a:ln/>
        </p:spPr>
        <p:txBody>
          <a:bodyPr wrap="none" lIns="0" tIns="0" rIns="0" bIns="0" rtlCol="0" anchor="t"/>
          <a:lstStyle/>
          <a:p>
            <a:pPr marL="0" indent="0" algn="l">
              <a:lnSpc>
                <a:spcPts val="2100"/>
              </a:lnSpc>
              <a:buNone/>
            </a:pPr>
            <a:r>
              <a:rPr lang="en-US" sz="1700" dirty="0">
                <a:solidFill>
                  <a:srgbClr val="CFCBBF"/>
                </a:solidFill>
                <a:latin typeface="Prata" pitchFamily="34" charset="0"/>
                <a:ea typeface="Prata" pitchFamily="34" charset="-122"/>
                <a:cs typeface="Prata" pitchFamily="34" charset="-120"/>
              </a:rPr>
              <a:t>Hikmah (Wisdom)</a:t>
            </a:r>
            <a:endParaRPr lang="en-US" sz="1700" dirty="0"/>
          </a:p>
        </p:txBody>
      </p:sp>
      <p:sp>
        <p:nvSpPr>
          <p:cNvPr id="12" name="Text 6"/>
          <p:cNvSpPr/>
          <p:nvPr/>
        </p:nvSpPr>
        <p:spPr>
          <a:xfrm>
            <a:off x="6093857" y="7199233"/>
            <a:ext cx="7929086" cy="555308"/>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Hikmah dalam Islam adalah kemampuan untuk mengaplikasikan ilmu pengetahuan secara bijaksana dan tepat guna, sehingga dapat memberikan manfaat bagi diri sendiri dan orang lain.</a:t>
            </a:r>
            <a:endParaRPr lang="en-US" sz="1350" dirty="0"/>
          </a:p>
        </p:txBody>
      </p:sp>
      <p:pic>
        <p:nvPicPr>
          <p:cNvPr id="13" name="Image 0" descr="preencoded.png">
            <a:extLst>
              <a:ext uri="{FF2B5EF4-FFF2-40B4-BE49-F238E27FC236}">
                <a16:creationId xmlns:a16="http://schemas.microsoft.com/office/drawing/2014/main" id="{C6A3E8F2-DAD6-6FDD-9E54-F407C1A4F085}"/>
              </a:ext>
            </a:extLst>
          </p:cNvPr>
          <p:cNvPicPr>
            <a:picLocks noChangeAspect="1"/>
          </p:cNvPicPr>
          <p:nvPr/>
        </p:nvPicPr>
        <p:blipFill>
          <a:blip r:embed="rId7"/>
          <a:stretch>
            <a:fillRect/>
          </a:stretch>
        </p:blipFill>
        <p:spPr>
          <a:xfrm>
            <a:off x="0" y="0"/>
            <a:ext cx="5486400" cy="82296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0412" y="828913"/>
            <a:ext cx="7815977" cy="1185863"/>
          </a:xfrm>
          <a:prstGeom prst="rect">
            <a:avLst/>
          </a:prstGeom>
          <a:noFill/>
          <a:ln/>
        </p:spPr>
        <p:txBody>
          <a:bodyPr wrap="square" lIns="0" tIns="0" rIns="0" bIns="0" rtlCol="0" anchor="t"/>
          <a:lstStyle/>
          <a:p>
            <a:pPr marL="0" indent="0">
              <a:lnSpc>
                <a:spcPts val="4650"/>
              </a:lnSpc>
              <a:buNone/>
            </a:pPr>
            <a:r>
              <a:rPr lang="en-US" sz="3700" dirty="0">
                <a:solidFill>
                  <a:srgbClr val="F2E782"/>
                </a:solidFill>
                <a:latin typeface="Prata" pitchFamily="34" charset="0"/>
                <a:ea typeface="Prata" pitchFamily="34" charset="-122"/>
                <a:cs typeface="Prata" pitchFamily="34" charset="-120"/>
              </a:rPr>
              <a:t>Sumber dan Karakteristik Ilmu Pengetahuan dalam Islam</a:t>
            </a:r>
            <a:endParaRPr lang="en-US" sz="3700" dirty="0"/>
          </a:p>
        </p:txBody>
      </p:sp>
      <p:pic>
        <p:nvPicPr>
          <p:cNvPr id="4" name="Image 1" descr="preencoded.png"/>
          <p:cNvPicPr>
            <a:picLocks noChangeAspect="1"/>
          </p:cNvPicPr>
          <p:nvPr/>
        </p:nvPicPr>
        <p:blipFill>
          <a:blip r:embed="rId4"/>
          <a:stretch>
            <a:fillRect/>
          </a:stretch>
        </p:blipFill>
        <p:spPr>
          <a:xfrm>
            <a:off x="6150412" y="2299335"/>
            <a:ext cx="948571" cy="1700451"/>
          </a:xfrm>
          <a:prstGeom prst="rect">
            <a:avLst/>
          </a:prstGeom>
        </p:spPr>
      </p:pic>
      <p:sp>
        <p:nvSpPr>
          <p:cNvPr id="5" name="Text 1"/>
          <p:cNvSpPr/>
          <p:nvPr/>
        </p:nvSpPr>
        <p:spPr>
          <a:xfrm>
            <a:off x="7383542" y="2489002"/>
            <a:ext cx="2371606" cy="296466"/>
          </a:xfrm>
          <a:prstGeom prst="rect">
            <a:avLst/>
          </a:prstGeom>
          <a:noFill/>
          <a:ln/>
        </p:spPr>
        <p:txBody>
          <a:bodyPr wrap="none" lIns="0" tIns="0" rIns="0" bIns="0" rtlCol="0" anchor="t"/>
          <a:lstStyle/>
          <a:p>
            <a:pPr marL="0" indent="0" algn="l">
              <a:lnSpc>
                <a:spcPts val="2300"/>
              </a:lnSpc>
              <a:buNone/>
            </a:pPr>
            <a:r>
              <a:rPr lang="en-US" sz="1850" dirty="0">
                <a:solidFill>
                  <a:srgbClr val="CFCBBF"/>
                </a:solidFill>
                <a:latin typeface="Prata" pitchFamily="34" charset="0"/>
                <a:ea typeface="Prata" pitchFamily="34" charset="-122"/>
                <a:cs typeface="Prata" pitchFamily="34" charset="-120"/>
              </a:rPr>
              <a:t>Sumber Ilmu</a:t>
            </a:r>
            <a:endParaRPr lang="en-US" sz="1850" dirty="0"/>
          </a:p>
        </p:txBody>
      </p:sp>
      <p:sp>
        <p:nvSpPr>
          <p:cNvPr id="6" name="Text 2"/>
          <p:cNvSpPr/>
          <p:nvPr/>
        </p:nvSpPr>
        <p:spPr>
          <a:xfrm>
            <a:off x="7383542" y="2899291"/>
            <a:ext cx="6582847" cy="910828"/>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Dalam Islam, sumber utama ilmu pengetahuan adalah Al-Quran dan Sunnah Nabi Muhammad SAW. Selain itu, Islam juga mengakui sumber lain seperti akal, indera, dan pengalaman.</a:t>
            </a:r>
            <a:endParaRPr lang="en-US" sz="1450" dirty="0"/>
          </a:p>
        </p:txBody>
      </p:sp>
      <p:pic>
        <p:nvPicPr>
          <p:cNvPr id="7" name="Image 2" descr="preencoded.png"/>
          <p:cNvPicPr>
            <a:picLocks noChangeAspect="1"/>
          </p:cNvPicPr>
          <p:nvPr/>
        </p:nvPicPr>
        <p:blipFill>
          <a:blip r:embed="rId5"/>
          <a:stretch>
            <a:fillRect/>
          </a:stretch>
        </p:blipFill>
        <p:spPr>
          <a:xfrm>
            <a:off x="6150412" y="3999786"/>
            <a:ext cx="948571" cy="1700451"/>
          </a:xfrm>
          <a:prstGeom prst="rect">
            <a:avLst/>
          </a:prstGeom>
        </p:spPr>
      </p:pic>
      <p:sp>
        <p:nvSpPr>
          <p:cNvPr id="8" name="Text 3"/>
          <p:cNvSpPr/>
          <p:nvPr/>
        </p:nvSpPr>
        <p:spPr>
          <a:xfrm>
            <a:off x="7383542" y="4189452"/>
            <a:ext cx="2371606" cy="296466"/>
          </a:xfrm>
          <a:prstGeom prst="rect">
            <a:avLst/>
          </a:prstGeom>
          <a:noFill/>
          <a:ln/>
        </p:spPr>
        <p:txBody>
          <a:bodyPr wrap="none" lIns="0" tIns="0" rIns="0" bIns="0" rtlCol="0" anchor="t"/>
          <a:lstStyle/>
          <a:p>
            <a:pPr marL="0" indent="0" algn="l">
              <a:lnSpc>
                <a:spcPts val="2300"/>
              </a:lnSpc>
              <a:buNone/>
            </a:pPr>
            <a:r>
              <a:rPr lang="en-US" sz="1850" dirty="0">
                <a:solidFill>
                  <a:srgbClr val="CFCBBF"/>
                </a:solidFill>
                <a:latin typeface="Prata" pitchFamily="34" charset="0"/>
                <a:ea typeface="Prata" pitchFamily="34" charset="-122"/>
                <a:cs typeface="Prata" pitchFamily="34" charset="-120"/>
              </a:rPr>
              <a:t>Integrasi Ilmu</a:t>
            </a:r>
            <a:endParaRPr lang="en-US" sz="1850" dirty="0"/>
          </a:p>
        </p:txBody>
      </p:sp>
      <p:sp>
        <p:nvSpPr>
          <p:cNvPr id="9" name="Text 4"/>
          <p:cNvSpPr/>
          <p:nvPr/>
        </p:nvSpPr>
        <p:spPr>
          <a:xfrm>
            <a:off x="7383542" y="4599742"/>
            <a:ext cx="6582847" cy="910828"/>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Islam menekankan integrasi antara ilmu agama dan ilmu umum, karena keduanya saling melengkapi dalam memahami alam semesta dan mencapai kesejahteraan umat.</a:t>
            </a:r>
            <a:endParaRPr lang="en-US" sz="1450" dirty="0"/>
          </a:p>
        </p:txBody>
      </p:sp>
      <p:pic>
        <p:nvPicPr>
          <p:cNvPr id="10" name="Image 3" descr="preencoded.png"/>
          <p:cNvPicPr>
            <a:picLocks noChangeAspect="1"/>
          </p:cNvPicPr>
          <p:nvPr/>
        </p:nvPicPr>
        <p:blipFill>
          <a:blip r:embed="rId6"/>
          <a:stretch>
            <a:fillRect/>
          </a:stretch>
        </p:blipFill>
        <p:spPr>
          <a:xfrm>
            <a:off x="6150412" y="5700236"/>
            <a:ext cx="948571" cy="1700451"/>
          </a:xfrm>
          <a:prstGeom prst="rect">
            <a:avLst/>
          </a:prstGeom>
        </p:spPr>
      </p:pic>
      <p:sp>
        <p:nvSpPr>
          <p:cNvPr id="11" name="Text 5"/>
          <p:cNvSpPr/>
          <p:nvPr/>
        </p:nvSpPr>
        <p:spPr>
          <a:xfrm>
            <a:off x="7383542" y="5889903"/>
            <a:ext cx="2371606" cy="296466"/>
          </a:xfrm>
          <a:prstGeom prst="rect">
            <a:avLst/>
          </a:prstGeom>
          <a:noFill/>
          <a:ln/>
        </p:spPr>
        <p:txBody>
          <a:bodyPr wrap="none" lIns="0" tIns="0" rIns="0" bIns="0" rtlCol="0" anchor="t"/>
          <a:lstStyle/>
          <a:p>
            <a:pPr marL="0" indent="0" algn="l">
              <a:lnSpc>
                <a:spcPts val="2300"/>
              </a:lnSpc>
              <a:buNone/>
            </a:pPr>
            <a:r>
              <a:rPr lang="en-US" sz="1850" dirty="0">
                <a:solidFill>
                  <a:srgbClr val="CFCBBF"/>
                </a:solidFill>
                <a:latin typeface="Prata" pitchFamily="34" charset="0"/>
                <a:ea typeface="Prata" pitchFamily="34" charset="-122"/>
                <a:cs typeface="Prata" pitchFamily="34" charset="-120"/>
              </a:rPr>
              <a:t>Karakteristik Ilmu</a:t>
            </a:r>
            <a:endParaRPr lang="en-US" sz="1850" dirty="0"/>
          </a:p>
        </p:txBody>
      </p:sp>
      <p:sp>
        <p:nvSpPr>
          <p:cNvPr id="12" name="Text 6"/>
          <p:cNvSpPr/>
          <p:nvPr/>
        </p:nvSpPr>
        <p:spPr>
          <a:xfrm>
            <a:off x="7383542" y="6300192"/>
            <a:ext cx="6582847" cy="910828"/>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Ilmu dalam Islam memiliki karakteristik seperti bersumber dari wahyu, bersifat universal, dinamis, terbuka, dan bertujuan untuk mencari kebenaran dan meraih ridha Allah.</a:t>
            </a:r>
            <a:endParaRPr lang="en-US" sz="1450" dirty="0"/>
          </a:p>
        </p:txBody>
      </p:sp>
    </p:spTree>
  </p:cSld>
  <p:clrMapOvr>
    <a:masterClrMapping/>
  </p:clrMapOvr>
  <mc:AlternateContent xmlns:mc="http://schemas.openxmlformats.org/markup-compatibility/2006" xmlns:p14="http://schemas.microsoft.com/office/powerpoint/2010/main">
    <mc:Choice Requires="p14">
      <p:transition spd="slow" p14:dur="375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7708"/>
          </a:xfrm>
          <a:prstGeom prst="rect">
            <a:avLst/>
          </a:prstGeom>
        </p:spPr>
      </p:pic>
      <p:sp>
        <p:nvSpPr>
          <p:cNvPr id="3" name="Text 0"/>
          <p:cNvSpPr/>
          <p:nvPr/>
        </p:nvSpPr>
        <p:spPr>
          <a:xfrm>
            <a:off x="732949" y="3194923"/>
            <a:ext cx="10500003" cy="654368"/>
          </a:xfrm>
          <a:prstGeom prst="rect">
            <a:avLst/>
          </a:prstGeom>
          <a:noFill/>
          <a:ln/>
        </p:spPr>
        <p:txBody>
          <a:bodyPr wrap="none" lIns="0" tIns="0" rIns="0" bIns="0" rtlCol="0" anchor="t"/>
          <a:lstStyle/>
          <a:p>
            <a:pPr marL="0" indent="0">
              <a:lnSpc>
                <a:spcPts val="5150"/>
              </a:lnSpc>
              <a:buNone/>
            </a:pPr>
            <a:r>
              <a:rPr lang="en-US" sz="4100" dirty="0">
                <a:solidFill>
                  <a:srgbClr val="F2E782"/>
                </a:solidFill>
                <a:latin typeface="Prata" pitchFamily="34" charset="0"/>
                <a:ea typeface="Prata" pitchFamily="34" charset="-122"/>
                <a:cs typeface="Prata" pitchFamily="34" charset="-120"/>
              </a:rPr>
              <a:t>Ilmu Pengetahuan dalam Perspektif Islam</a:t>
            </a:r>
            <a:endParaRPr lang="en-US" sz="4100" dirty="0"/>
          </a:p>
        </p:txBody>
      </p:sp>
      <p:pic>
        <p:nvPicPr>
          <p:cNvPr id="4" name="Image 1" descr="preencoded.png"/>
          <p:cNvPicPr>
            <a:picLocks noChangeAspect="1"/>
          </p:cNvPicPr>
          <p:nvPr/>
        </p:nvPicPr>
        <p:blipFill>
          <a:blip r:embed="rId4"/>
          <a:stretch>
            <a:fillRect/>
          </a:stretch>
        </p:blipFill>
        <p:spPr>
          <a:xfrm>
            <a:off x="732949" y="4163378"/>
            <a:ext cx="4388168" cy="837605"/>
          </a:xfrm>
          <a:prstGeom prst="rect">
            <a:avLst/>
          </a:prstGeom>
        </p:spPr>
      </p:pic>
      <p:sp>
        <p:nvSpPr>
          <p:cNvPr id="5" name="Text 1"/>
          <p:cNvSpPr/>
          <p:nvPr/>
        </p:nvSpPr>
        <p:spPr>
          <a:xfrm>
            <a:off x="942261" y="5315069"/>
            <a:ext cx="2617708" cy="327184"/>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Mencari Ridha Allah</a:t>
            </a:r>
            <a:endParaRPr lang="en-US" sz="2050" dirty="0"/>
          </a:p>
        </p:txBody>
      </p:sp>
      <p:sp>
        <p:nvSpPr>
          <p:cNvPr id="6" name="Text 2"/>
          <p:cNvSpPr/>
          <p:nvPr/>
        </p:nvSpPr>
        <p:spPr>
          <a:xfrm>
            <a:off x="942261" y="5767864"/>
            <a:ext cx="3969544" cy="1675209"/>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Dalam Islam, tujuan utama dari menuntut ilmu adalah untuk mendapatkan ridha dan keridhaan Allah SWT, bukan semata-mata untuk kepentingan duniawi.</a:t>
            </a:r>
            <a:endParaRPr lang="en-US" sz="1600" dirty="0"/>
          </a:p>
        </p:txBody>
      </p:sp>
      <p:pic>
        <p:nvPicPr>
          <p:cNvPr id="7" name="Image 2" descr="preencoded.png"/>
          <p:cNvPicPr>
            <a:picLocks noChangeAspect="1"/>
          </p:cNvPicPr>
          <p:nvPr/>
        </p:nvPicPr>
        <p:blipFill>
          <a:blip r:embed="rId5"/>
          <a:stretch>
            <a:fillRect/>
          </a:stretch>
        </p:blipFill>
        <p:spPr>
          <a:xfrm>
            <a:off x="5121116" y="4163378"/>
            <a:ext cx="4388168" cy="837605"/>
          </a:xfrm>
          <a:prstGeom prst="rect">
            <a:avLst/>
          </a:prstGeom>
        </p:spPr>
      </p:pic>
      <p:sp>
        <p:nvSpPr>
          <p:cNvPr id="8" name="Text 3"/>
          <p:cNvSpPr/>
          <p:nvPr/>
        </p:nvSpPr>
        <p:spPr>
          <a:xfrm>
            <a:off x="5330428" y="5315069"/>
            <a:ext cx="3059073" cy="327184"/>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Membangun Peradaban</a:t>
            </a:r>
            <a:endParaRPr lang="en-US" sz="2050" dirty="0"/>
          </a:p>
        </p:txBody>
      </p:sp>
      <p:sp>
        <p:nvSpPr>
          <p:cNvPr id="9" name="Text 4"/>
          <p:cNvSpPr/>
          <p:nvPr/>
        </p:nvSpPr>
        <p:spPr>
          <a:xfrm>
            <a:off x="5330428" y="5767864"/>
            <a:ext cx="3969544" cy="1340168"/>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Ilmu pengetahuan dalam Islam diarahkan untuk membangun peradaban yang maju, berkeadilan, dan bermanfaat bagi seluruh umat manusia.</a:t>
            </a:r>
            <a:endParaRPr lang="en-US" sz="1600" dirty="0"/>
          </a:p>
        </p:txBody>
      </p:sp>
      <p:pic>
        <p:nvPicPr>
          <p:cNvPr id="10" name="Image 3" descr="preencoded.png"/>
          <p:cNvPicPr>
            <a:picLocks noChangeAspect="1"/>
          </p:cNvPicPr>
          <p:nvPr/>
        </p:nvPicPr>
        <p:blipFill>
          <a:blip r:embed="rId6"/>
          <a:stretch>
            <a:fillRect/>
          </a:stretch>
        </p:blipFill>
        <p:spPr>
          <a:xfrm>
            <a:off x="9509284" y="4163378"/>
            <a:ext cx="4388168" cy="837605"/>
          </a:xfrm>
          <a:prstGeom prst="rect">
            <a:avLst/>
          </a:prstGeom>
        </p:spPr>
      </p:pic>
      <p:sp>
        <p:nvSpPr>
          <p:cNvPr id="11" name="Text 5"/>
          <p:cNvSpPr/>
          <p:nvPr/>
        </p:nvSpPr>
        <p:spPr>
          <a:xfrm>
            <a:off x="9718596" y="5315069"/>
            <a:ext cx="2617708" cy="327184"/>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Menjadi Khalifah</a:t>
            </a:r>
            <a:endParaRPr lang="en-US" sz="2050" dirty="0"/>
          </a:p>
        </p:txBody>
      </p:sp>
      <p:sp>
        <p:nvSpPr>
          <p:cNvPr id="12" name="Text 6"/>
          <p:cNvSpPr/>
          <p:nvPr/>
        </p:nvSpPr>
        <p:spPr>
          <a:xfrm>
            <a:off x="9718596" y="5767864"/>
            <a:ext cx="3969544" cy="1675209"/>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Manusia sebagai khalifah (wakil) Allah di muka bumi memiliki tugas dan tanggung jawab untuk mengelola dan memanfaatkan ilmu pengetahuan demi kesejahteraan umat.</a:t>
            </a:r>
            <a:endParaRPr lang="en-US" sz="1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49</TotalTime>
  <Words>974</Words>
  <Application>Microsoft Office PowerPoint</Application>
  <PresentationFormat>Custom</PresentationFormat>
  <Paragraphs>92</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 Light</vt:lpstr>
      <vt:lpstr>Arial</vt:lpstr>
      <vt:lpstr>Calibri</vt:lpstr>
      <vt:lpstr>Prata</vt:lpstr>
      <vt:lpstr>Gill Sans Ultra 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cp:lastModifiedBy>
  <cp:revision>6</cp:revision>
  <dcterms:created xsi:type="dcterms:W3CDTF">2024-11-12T13:48:05Z</dcterms:created>
  <dcterms:modified xsi:type="dcterms:W3CDTF">2024-11-19T01:43:59Z</dcterms:modified>
</cp:coreProperties>
</file>